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620" r:id="rId2"/>
    <p:sldId id="318" r:id="rId3"/>
    <p:sldId id="621" r:id="rId4"/>
    <p:sldId id="622" r:id="rId5"/>
    <p:sldId id="623" r:id="rId6"/>
    <p:sldId id="624" r:id="rId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>
                <a:solidFill>
                  <a:srgbClr val="A50021"/>
                </a:solidFill>
              </a:rPr>
              <a:t>Powód</a:t>
            </a:r>
            <a:r>
              <a:rPr lang="en-US" dirty="0">
                <a:solidFill>
                  <a:srgbClr val="A50021"/>
                </a:solidFill>
              </a:rPr>
              <a:t> </a:t>
            </a:r>
            <a:r>
              <a:rPr lang="en-US" dirty="0" err="1">
                <a:solidFill>
                  <a:srgbClr val="A50021"/>
                </a:solidFill>
              </a:rPr>
              <a:t>odejścia</a:t>
            </a:r>
            <a:r>
              <a:rPr lang="en-US" dirty="0">
                <a:solidFill>
                  <a:srgbClr val="A50021"/>
                </a:solidFill>
              </a:rPr>
              <a:t> z PŁ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Powód odejścia z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F2D-4152-9057-CC6287AA39D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F2D-4152-9057-CC6287AA39D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F2D-4152-9057-CC6287AA39D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F2D-4152-9057-CC6287AA39D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F2D-4152-9057-CC6287AA39D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F2D-4152-9057-CC6287AA39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Niskie wynagrodzenie</c:v>
                </c:pt>
                <c:pt idx="1">
                  <c:v>Upływ terminu umowy</c:v>
                </c:pt>
                <c:pt idx="2">
                  <c:v>Emerytura/Renta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14</c:v>
                </c:pt>
                <c:pt idx="1">
                  <c:v>14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2D-4152-9057-CC6287AA39D4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dirty="0">
                <a:solidFill>
                  <a:srgbClr val="A50021"/>
                </a:solidFill>
              </a:rPr>
              <a:t>Co oceniasz najwyżej </a:t>
            </a:r>
            <a:br>
              <a:rPr lang="pl-PL" dirty="0">
                <a:solidFill>
                  <a:srgbClr val="A50021"/>
                </a:solidFill>
              </a:rPr>
            </a:br>
            <a:r>
              <a:rPr lang="pl-PL" dirty="0">
                <a:solidFill>
                  <a:srgbClr val="A50021"/>
                </a:solidFill>
              </a:rPr>
              <a:t>w pracy w PŁ</a:t>
            </a:r>
            <a:endParaRPr lang="en-US" dirty="0">
              <a:solidFill>
                <a:srgbClr val="A5002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Co oceniasz najwyżej w pracy w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9A3-4527-B40B-BCC87EE2830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9A3-4527-B40B-BCC87EE2830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9A3-4527-B40B-BCC87EE2830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9A3-4527-B40B-BCC87EE2830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9A3-4527-B40B-BCC87EE2830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12%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9A3-4527-B40B-BCC87EE283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Stabilność zatrudnienia</c:v>
                </c:pt>
                <c:pt idx="1">
                  <c:v>Współpraca między jednostkami/działami</c:v>
                </c:pt>
                <c:pt idx="2">
                  <c:v>Godziny pracy</c:v>
                </c:pt>
              </c:strCache>
            </c:strRef>
          </c:cat>
          <c:val>
            <c:numRef>
              <c:f>Arkusz1!$B$2:$B$4</c:f>
              <c:numCache>
                <c:formatCode>0%</c:formatCode>
                <c:ptCount val="3"/>
                <c:pt idx="0">
                  <c:v>0.15</c:v>
                </c:pt>
                <c:pt idx="1">
                  <c:v>0.15</c:v>
                </c:pt>
                <c:pt idx="2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9A3-4527-B40B-BCC87EE2830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dirty="0">
                <a:solidFill>
                  <a:srgbClr val="A50021"/>
                </a:solidFill>
              </a:rPr>
              <a:t>Co oceniasz najwyżej </a:t>
            </a:r>
            <a:br>
              <a:rPr lang="pl-PL" dirty="0">
                <a:solidFill>
                  <a:srgbClr val="A50021"/>
                </a:solidFill>
              </a:rPr>
            </a:br>
            <a:r>
              <a:rPr lang="pl-PL" dirty="0">
                <a:solidFill>
                  <a:srgbClr val="A50021"/>
                </a:solidFill>
              </a:rPr>
              <a:t>w pracy w PŁ</a:t>
            </a:r>
            <a:endParaRPr lang="en-US" dirty="0">
              <a:solidFill>
                <a:srgbClr val="A50021"/>
              </a:solidFill>
            </a:endParaRPr>
          </a:p>
        </c:rich>
      </c:tx>
      <c:layout>
        <c:manualLayout>
          <c:xMode val="edge"/>
          <c:yMode val="edge"/>
          <c:x val="0.23479244962668014"/>
          <c:y val="3.57380289914207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Powód odejścia z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9A3-4527-B40B-BCC87EE2830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9A3-4527-B40B-BCC87EE2830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9A3-4527-B40B-BCC87EE2830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19%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9A3-4527-B40B-BCC87EE2830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19%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9A3-4527-B40B-BCC87EE2830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9A3-4527-B40B-BCC87EE283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Stabilność wynagrodzenia</c:v>
                </c:pt>
                <c:pt idx="1">
                  <c:v>Atmosfera w zespole</c:v>
                </c:pt>
                <c:pt idx="2">
                  <c:v>Świadczenia socjalne</c:v>
                </c:pt>
              </c:strCache>
            </c:strRef>
          </c:cat>
          <c:val>
            <c:numRef>
              <c:f>Arkusz1!$B$2:$B$4</c:f>
              <c:numCache>
                <c:formatCode>0%</c:formatCode>
                <c:ptCount val="3"/>
                <c:pt idx="0">
                  <c:v>0.19</c:v>
                </c:pt>
                <c:pt idx="1">
                  <c:v>0.19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9A3-4527-B40B-BCC87EE2830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Co oceniasz najwyżej w pracy w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24DE-434F-AB4D-75CAE8108929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24DE-434F-AB4D-75CAE8108929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24DE-434F-AB4D-75CAE810892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Stabilność wynagrodzenia</c:v>
                </c:pt>
                <c:pt idx="1">
                  <c:v>Atmosfera w zespole</c:v>
                </c:pt>
                <c:pt idx="2">
                  <c:v>Świadczenia socjalne</c:v>
                </c:pt>
              </c:strCache>
            </c:strRef>
          </c:cat>
          <c:val>
            <c:numRef>
              <c:f>Arkusz1!$C$2:$C$4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8-6C18-45C3-9A05-C60CD140ACD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>
                <a:solidFill>
                  <a:srgbClr val="A50021"/>
                </a:solidFill>
              </a:rPr>
              <a:t>Powód</a:t>
            </a:r>
            <a:r>
              <a:rPr lang="en-US" dirty="0">
                <a:solidFill>
                  <a:srgbClr val="A50021"/>
                </a:solidFill>
              </a:rPr>
              <a:t> </a:t>
            </a:r>
            <a:r>
              <a:rPr lang="en-US" dirty="0" err="1">
                <a:solidFill>
                  <a:srgbClr val="A50021"/>
                </a:solidFill>
              </a:rPr>
              <a:t>odejścia</a:t>
            </a:r>
            <a:r>
              <a:rPr lang="en-US" dirty="0">
                <a:solidFill>
                  <a:srgbClr val="A50021"/>
                </a:solidFill>
              </a:rPr>
              <a:t> z PŁ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Powód odejścia z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F2D-4152-9057-CC6287AA39D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F2D-4152-9057-CC6287AA39D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F2D-4152-9057-CC6287AA39D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F2D-4152-9057-CC6287AA39D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F2D-4152-9057-CC6287AA39D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F2D-4152-9057-CC6287AA39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Upływ terminu umowy</c:v>
                </c:pt>
                <c:pt idx="1">
                  <c:v>Niskie wynagrodzenie</c:v>
                </c:pt>
                <c:pt idx="2">
                  <c:v>Emerytura/Renta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14</c:v>
                </c:pt>
                <c:pt idx="1">
                  <c:v>11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2D-4152-9057-CC6287AA39D4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dirty="0">
                <a:solidFill>
                  <a:srgbClr val="A50021"/>
                </a:solidFill>
              </a:rPr>
              <a:t>Co oceniasz najwyżej </a:t>
            </a:r>
            <a:br>
              <a:rPr lang="pl-PL" dirty="0">
                <a:solidFill>
                  <a:srgbClr val="A50021"/>
                </a:solidFill>
              </a:rPr>
            </a:br>
            <a:r>
              <a:rPr lang="pl-PL" dirty="0">
                <a:solidFill>
                  <a:srgbClr val="A50021"/>
                </a:solidFill>
              </a:rPr>
              <a:t>w pracy w PŁ</a:t>
            </a:r>
            <a:endParaRPr lang="en-US" dirty="0">
              <a:solidFill>
                <a:srgbClr val="A5002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Powód odejścia z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9A3-4527-B40B-BCC87EE2830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9A3-4527-B40B-BCC87EE2830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9A3-4527-B40B-BCC87EE2830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16%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9A3-4527-B40B-BCC87EE2830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9A3-4527-B40B-BCC87EE2830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9A3-4527-B40B-BCC87EE283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Godziny pracy</c:v>
                </c:pt>
                <c:pt idx="1">
                  <c:v>Atmosfera w zespole</c:v>
                </c:pt>
                <c:pt idx="2">
                  <c:v>Stabilność zatrudnienia</c:v>
                </c:pt>
              </c:strCache>
            </c:strRef>
          </c:cat>
          <c:val>
            <c:numRef>
              <c:f>Arkusz1!$B$2:$B$4</c:f>
              <c:numCache>
                <c:formatCode>0%</c:formatCode>
                <c:ptCount val="3"/>
                <c:pt idx="0">
                  <c:v>0.16</c:v>
                </c:pt>
                <c:pt idx="1">
                  <c:v>0.15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9A3-4527-B40B-BCC87EE2830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Co oceniasz najwyżej w pracy w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FB7E-4E98-A553-EBF37474657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FB7E-4E98-A553-EBF37474657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FB7E-4E98-A553-EBF37474657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Godziny pracy</c:v>
                </c:pt>
                <c:pt idx="1">
                  <c:v>Atmosfera w zespole</c:v>
                </c:pt>
                <c:pt idx="2">
                  <c:v>Stabilność zatrudnienia</c:v>
                </c:pt>
              </c:strCache>
            </c:strRef>
          </c:cat>
          <c:val>
            <c:numRef>
              <c:f>Arkusz1!$C$2:$C$4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8-6C18-45C3-9A05-C60CD140ACD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>
                <a:solidFill>
                  <a:srgbClr val="A50021"/>
                </a:solidFill>
              </a:rPr>
              <a:t>Powód</a:t>
            </a:r>
            <a:r>
              <a:rPr lang="en-US" dirty="0">
                <a:solidFill>
                  <a:srgbClr val="A50021"/>
                </a:solidFill>
              </a:rPr>
              <a:t> </a:t>
            </a:r>
            <a:r>
              <a:rPr lang="en-US" dirty="0" err="1">
                <a:solidFill>
                  <a:srgbClr val="A50021"/>
                </a:solidFill>
              </a:rPr>
              <a:t>odejścia</a:t>
            </a:r>
            <a:r>
              <a:rPr lang="en-US" dirty="0">
                <a:solidFill>
                  <a:srgbClr val="A50021"/>
                </a:solidFill>
              </a:rPr>
              <a:t> z PŁ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Powód odejścia z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F2D-4152-9057-CC6287AA39D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F2D-4152-9057-CC6287AA39D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F2D-4152-9057-CC6287AA39D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16%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F2D-4152-9057-CC6287AA39D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F2D-4152-9057-CC6287AA39D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F2D-4152-9057-CC6287AA39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Emerytura/Renta</c:v>
                </c:pt>
                <c:pt idx="1">
                  <c:v>Niskie wynagrodzenie/Propozycja innej pracy/Sposób zarządzania przełożonego</c:v>
                </c:pt>
                <c:pt idx="2">
                  <c:v>Brak możliwości rozwoju zawodowego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16</c:v>
                </c:pt>
                <c:pt idx="1">
                  <c:v>10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2D-4152-9057-CC6287AA39D4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dirty="0">
                <a:solidFill>
                  <a:srgbClr val="A50021"/>
                </a:solidFill>
              </a:rPr>
              <a:t>Co oceniasz najwyżej </a:t>
            </a:r>
            <a:br>
              <a:rPr lang="pl-PL" dirty="0">
                <a:solidFill>
                  <a:srgbClr val="A50021"/>
                </a:solidFill>
              </a:rPr>
            </a:br>
            <a:r>
              <a:rPr lang="pl-PL" dirty="0">
                <a:solidFill>
                  <a:srgbClr val="A50021"/>
                </a:solidFill>
              </a:rPr>
              <a:t>w pracy w PŁ</a:t>
            </a:r>
            <a:endParaRPr lang="en-US" dirty="0">
              <a:solidFill>
                <a:srgbClr val="A50021"/>
              </a:solidFill>
            </a:endParaRPr>
          </a:p>
        </c:rich>
      </c:tx>
      <c:layout>
        <c:manualLayout>
          <c:xMode val="edge"/>
          <c:yMode val="edge"/>
          <c:x val="0.23979912204829648"/>
          <c:y val="4.51753237035533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Co oceniasz najwyżej w pracy w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9A3-4527-B40B-BCC87EE2830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9A3-4527-B40B-BCC87EE2830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9A3-4527-B40B-BCC87EE2830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22%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9A3-4527-B40B-BCC87EE2830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19%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9A3-4527-B40B-BCC87EE2830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9A3-4527-B40B-BCC87EE283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Stabilność zatrudnienia</c:v>
                </c:pt>
                <c:pt idx="1">
                  <c:v>Godziny pracy</c:v>
                </c:pt>
                <c:pt idx="2">
                  <c:v>Atmosferę w zespole</c:v>
                </c:pt>
              </c:strCache>
            </c:strRef>
          </c:cat>
          <c:val>
            <c:numRef>
              <c:f>Arkusz1!$B$2:$B$4</c:f>
              <c:numCache>
                <c:formatCode>0%</c:formatCode>
                <c:ptCount val="3"/>
                <c:pt idx="0">
                  <c:v>0.22</c:v>
                </c:pt>
                <c:pt idx="1">
                  <c:v>0.19</c:v>
                </c:pt>
                <c:pt idx="2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9A3-4527-B40B-BCC87EE2830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>
                <a:solidFill>
                  <a:srgbClr val="A50021"/>
                </a:solidFill>
              </a:rPr>
              <a:t>Powód</a:t>
            </a:r>
            <a:r>
              <a:rPr lang="en-US" dirty="0">
                <a:solidFill>
                  <a:srgbClr val="A50021"/>
                </a:solidFill>
              </a:rPr>
              <a:t> </a:t>
            </a:r>
            <a:r>
              <a:rPr lang="en-US" dirty="0" err="1">
                <a:solidFill>
                  <a:srgbClr val="A50021"/>
                </a:solidFill>
              </a:rPr>
              <a:t>odejścia</a:t>
            </a:r>
            <a:r>
              <a:rPr lang="en-US" dirty="0">
                <a:solidFill>
                  <a:srgbClr val="A50021"/>
                </a:solidFill>
              </a:rPr>
              <a:t> z PŁ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Powód odejścia z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F2D-4152-9057-CC6287AA39D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F2D-4152-9057-CC6287AA39D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F2D-4152-9057-CC6287AA39D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17%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F2D-4152-9057-CC6287AA39D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12%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F2D-4152-9057-CC6287AA39D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F2D-4152-9057-CC6287AA39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Emerytura/Renta</c:v>
                </c:pt>
                <c:pt idx="1">
                  <c:v>Upływ terminu umowy</c:v>
                </c:pt>
                <c:pt idx="2">
                  <c:v>Powody osobiste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17</c:v>
                </c:pt>
                <c:pt idx="1">
                  <c:v>12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2D-4152-9057-CC6287AA39D4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dirty="0">
                <a:solidFill>
                  <a:srgbClr val="A50021"/>
                </a:solidFill>
              </a:rPr>
              <a:t>Co oceniasz najwyżej </a:t>
            </a:r>
            <a:br>
              <a:rPr lang="pl-PL" dirty="0">
                <a:solidFill>
                  <a:srgbClr val="A50021"/>
                </a:solidFill>
              </a:rPr>
            </a:br>
            <a:r>
              <a:rPr lang="pl-PL" dirty="0">
                <a:solidFill>
                  <a:srgbClr val="A50021"/>
                </a:solidFill>
              </a:rPr>
              <a:t>w pracy w PŁ</a:t>
            </a:r>
            <a:endParaRPr lang="en-US" dirty="0">
              <a:solidFill>
                <a:srgbClr val="A50021"/>
              </a:solidFill>
            </a:endParaRPr>
          </a:p>
        </c:rich>
      </c:tx>
      <c:layout>
        <c:manualLayout>
          <c:xMode val="edge"/>
          <c:yMode val="edge"/>
          <c:x val="0.24238063033258309"/>
          <c:y val="4.36675645778933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Co oceniasz najwyżej w pracy w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9A3-4527-B40B-BCC87EE2830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9A3-4527-B40B-BCC87EE2830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9A3-4527-B40B-BCC87EE2830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23%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9A3-4527-B40B-BCC87EE2830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9A3-4527-B40B-BCC87EE2830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9A3-4527-B40B-BCC87EE283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Stabilność zatrudnienia</c:v>
                </c:pt>
                <c:pt idx="1">
                  <c:v>Godziny pracy</c:v>
                </c:pt>
                <c:pt idx="2">
                  <c:v>Atmosferę w zespole</c:v>
                </c:pt>
              </c:strCache>
            </c:strRef>
          </c:cat>
          <c:val>
            <c:numRef>
              <c:f>Arkusz1!$B$2:$B$4</c:f>
              <c:numCache>
                <c:formatCode>0%</c:formatCode>
                <c:ptCount val="3"/>
                <c:pt idx="0">
                  <c:v>0.23</c:v>
                </c:pt>
                <c:pt idx="1">
                  <c:v>0.15</c:v>
                </c:pt>
                <c:pt idx="2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9A3-4527-B40B-BCC87EE2830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>
                <a:solidFill>
                  <a:srgbClr val="A50021"/>
                </a:solidFill>
              </a:rPr>
              <a:t>Powód</a:t>
            </a:r>
            <a:r>
              <a:rPr lang="en-US" dirty="0">
                <a:solidFill>
                  <a:srgbClr val="A50021"/>
                </a:solidFill>
              </a:rPr>
              <a:t> </a:t>
            </a:r>
            <a:r>
              <a:rPr lang="en-US" dirty="0" err="1">
                <a:solidFill>
                  <a:srgbClr val="A50021"/>
                </a:solidFill>
              </a:rPr>
              <a:t>odejścia</a:t>
            </a:r>
            <a:r>
              <a:rPr lang="en-US" dirty="0">
                <a:solidFill>
                  <a:srgbClr val="A50021"/>
                </a:solidFill>
              </a:rPr>
              <a:t> z PŁ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Powód odejścia z PŁ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F2D-4152-9057-CC6287AA39D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F2D-4152-9057-CC6287AA39D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F2D-4152-9057-CC6287AA39D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17%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F2D-4152-9057-CC6287AA39D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F2D-4152-9057-CC6287AA39D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F2D-4152-9057-CC6287AA39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Emerytura/Renta</c:v>
                </c:pt>
                <c:pt idx="1">
                  <c:v>Upływ terminu umowy</c:v>
                </c:pt>
                <c:pt idx="2">
                  <c:v>Inny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17</c:v>
                </c:pt>
                <c:pt idx="1">
                  <c:v>14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2D-4152-9057-CC6287AA39D4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9FE03-5782-46C0-A79C-0F8CD52352B6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7BE31-5AB4-46FF-95E1-025C9136E9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1671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2355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B21E31F-5B8B-4464-9CD0-50DAABCC5201}" type="slidenum">
              <a:rPr lang="pl-PL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104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A61865-7A0F-7E04-D39F-2B98C68DB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B885306-36AC-8DD2-F657-FC48CCA00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0A46E0-928E-E8AF-AE18-D79F649A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3D96978-54DD-76BE-3F4D-3846FE0D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3F76C3F-CB1E-679E-D59E-2577DA501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855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CFC023-7A73-B111-A0E2-DE59A63D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AFEDD3-C370-6BC8-C2BE-2BAD13340D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D5B7E3-99EC-B9CC-87FA-6B0D3288E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CDFA4F0-E004-C6FF-F949-D7C4F242B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633E1E7-64BE-6C25-0312-211CBA81A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8502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DF6BA7E-4708-8C45-4031-637761E7D0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CBB9ABC-E852-E2A8-8857-B6B2FDAEC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0FF94A-2536-E9A4-25FD-B03E77CAB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8685CE1-56BC-7F99-552A-3D61FAB81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E2C0C93-7572-5E5D-B446-7B329710D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8994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 userDrawn="1"/>
        </p:nvSpPr>
        <p:spPr>
          <a:xfrm>
            <a:off x="4368800" y="1255713"/>
            <a:ext cx="7823200" cy="4445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l-PL" sz="280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3339" y="2348880"/>
            <a:ext cx="6336704" cy="4320480"/>
          </a:xfrm>
        </p:spPr>
        <p:txBody>
          <a:bodyPr/>
          <a:lstStyle>
            <a:lvl1pPr marL="342900" indent="-342900">
              <a:buClr>
                <a:srgbClr val="800000"/>
              </a:buClr>
              <a:buFont typeface="Wingdings" pitchFamily="2" charset="2"/>
              <a:buChar char="§"/>
              <a:defRPr sz="17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16B43-B6DA-40EA-9F1F-D7C0D72606AA}" type="datetime1">
              <a:rPr lang="pl-PL" smtClean="0"/>
              <a:t>04.09.2026</a:t>
            </a:fld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61D8-8AE1-4A9C-9FD7-F019EB3A465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04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D7CFF-27E0-E0E1-FFC0-2E5978A84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151ABA-B390-8477-B7AA-EE6DF3EDB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E626184-443D-5537-DF69-71579E05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B1B1A96-FB1E-97E9-4815-C26BC4298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B2B4C7-966E-83B0-A4A2-39EAA0FF8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58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64CC57-DB99-743C-DBB9-160646C08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0688611-0916-D5EC-6F30-631752114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BCFAC1-4CCF-8349-F4EF-7E7A7F04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7677E38-8B2E-93ED-C0A2-AC1585AB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F264979-3610-FE29-69F7-BC0A1473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160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0ADCB3-8E8B-A8C4-7A74-C677F7EA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4C40E8-5AFC-C54E-6088-363B5AC90D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980E02-C976-CEE2-AFB7-E4F80217B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DD88C8D-453F-8D7D-81CF-810DBC17B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8680FC5-CFCC-64B0-A4AD-9A22BA81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09EE2C3-D824-BFFD-5D93-81A525B0D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0434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A49E4A-BDFB-E1C3-FE3E-586A418D0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F16A815-E11B-4A5F-01CD-2B1C351F3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3A6604-C3F6-D0E4-B83F-7F17C18F2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39F5299-B43E-8513-9763-E55A6BC001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A751AB2-C9D8-8245-48A5-20CCBE9757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EC6FB43-D434-C121-BCE6-30CA5033D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70FADB1-6D01-2BE6-027C-C96ABAFBD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4CB14CF-BFCE-AA17-7CCA-D6269DDB7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9242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250839-B592-1E35-3B40-611A7494A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F3ADA2-13D3-CE59-6E28-473E015D9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AB93BF3-6C93-E56D-9E46-CF4D78B58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349413D-3A1B-7E6F-DAE8-2F0DF7F1A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329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9335CBD-281B-2424-CB9C-615869A0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258E259-1590-77DD-DCA0-BEC45820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6AAB0-3021-4AD5-F006-6FF8C64B7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22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60DA5E-976E-8BBA-1328-DD53B6399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10AD3B-E225-8568-F352-5B04C71C7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2C70E89-2ACE-139E-7197-1A83548B7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8E742DB-956C-A02B-E2F6-4E48891F2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BD1FE98-FC62-12BB-2690-5CE4397AF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C6F2582-1BED-40CE-FE07-58BCE3EAE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920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5C9FC0-404A-B438-5963-7AA1003C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29AE972-5644-B1DA-CE15-7F4E1AA3C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3A1C198-8E12-3B9E-FA6A-4D84865B6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C7C536D-3AFD-E83E-9B19-2ADE52486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A15475E-0D6C-F878-1116-CF199AF91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54B0DD5-8F88-3AB4-1C1A-1A1AD94EE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9130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8FF1E75-69A3-1652-E665-DC669F69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D1C283C-1108-572A-9F34-5BB8B1128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B7183DC-B684-CC3F-8BB9-F65AC8C7E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6568531-2B50-F105-84F1-7581A0BE6F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D407EE-FB05-29EF-7693-E66012AAE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174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>
            <a:extLst>
              <a:ext uri="{FF2B5EF4-FFF2-40B4-BE49-F238E27FC236}">
                <a16:creationId xmlns:a16="http://schemas.microsoft.com/office/drawing/2014/main" id="{D85DA9F5-6113-4006-B1FD-36603360A728}"/>
              </a:ext>
            </a:extLst>
          </p:cNvPr>
          <p:cNvSpPr/>
          <p:nvPr/>
        </p:nvSpPr>
        <p:spPr>
          <a:xfrm>
            <a:off x="177678" y="136523"/>
            <a:ext cx="5990119" cy="65849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40" name="Trójkąt równoramienny 39">
            <a:extLst>
              <a:ext uri="{FF2B5EF4-FFF2-40B4-BE49-F238E27FC236}">
                <a16:creationId xmlns:a16="http://schemas.microsoft.com/office/drawing/2014/main" id="{C233168A-1B55-4D93-9C62-C8A885945E14}"/>
              </a:ext>
            </a:extLst>
          </p:cNvPr>
          <p:cNvSpPr/>
          <p:nvPr/>
        </p:nvSpPr>
        <p:spPr>
          <a:xfrm flipV="1">
            <a:off x="3890297" y="136520"/>
            <a:ext cx="4411404" cy="6584954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oliniowy 12">
            <a:extLst>
              <a:ext uri="{FF2B5EF4-FFF2-40B4-BE49-F238E27FC236}">
                <a16:creationId xmlns:a16="http://schemas.microsoft.com/office/drawing/2014/main" id="{9702A5D6-91D4-4AA1-9547-42F2E14E4D65}"/>
              </a:ext>
            </a:extLst>
          </p:cNvPr>
          <p:cNvCxnSpPr>
            <a:cxnSpLocks/>
          </p:cNvCxnSpPr>
          <p:nvPr/>
        </p:nvCxnSpPr>
        <p:spPr>
          <a:xfrm flipH="1">
            <a:off x="6233018" y="120881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2">
            <a:extLst>
              <a:ext uri="{FF2B5EF4-FFF2-40B4-BE49-F238E27FC236}">
                <a16:creationId xmlns:a16="http://schemas.microsoft.com/office/drawing/2014/main" id="{206CEAF3-9CB3-4AA3-BB8C-527411B704F6}"/>
              </a:ext>
            </a:extLst>
          </p:cNvPr>
          <p:cNvCxnSpPr>
            <a:cxnSpLocks/>
          </p:cNvCxnSpPr>
          <p:nvPr/>
        </p:nvCxnSpPr>
        <p:spPr>
          <a:xfrm flipH="1">
            <a:off x="6333686" y="136524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52048520-4DEB-4B34-BBA4-BE2FE0A72BBA}"/>
              </a:ext>
            </a:extLst>
          </p:cNvPr>
          <p:cNvSpPr/>
          <p:nvPr/>
        </p:nvSpPr>
        <p:spPr>
          <a:xfrm>
            <a:off x="0" y="5153092"/>
            <a:ext cx="12191999" cy="1486799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err="1">
                <a:solidFill>
                  <a:srgbClr val="A50021"/>
                </a:solidFill>
              </a:rPr>
              <a:t>Exit</a:t>
            </a:r>
            <a:r>
              <a:rPr lang="pl-PL" b="1" dirty="0">
                <a:solidFill>
                  <a:srgbClr val="A50021"/>
                </a:solidFill>
              </a:rPr>
              <a:t> Interview – wybrane odpowiedzi</a:t>
            </a:r>
          </a:p>
        </p:txBody>
      </p:sp>
      <p:cxnSp>
        <p:nvCxnSpPr>
          <p:cNvPr id="23" name="Łącznik prostoliniowy 11">
            <a:extLst>
              <a:ext uri="{FF2B5EF4-FFF2-40B4-BE49-F238E27FC236}">
                <a16:creationId xmlns:a16="http://schemas.microsoft.com/office/drawing/2014/main" id="{3485DA33-6DEC-401E-9C09-F31D2F181310}"/>
              </a:ext>
            </a:extLst>
          </p:cNvPr>
          <p:cNvCxnSpPr>
            <a:cxnSpLocks/>
          </p:cNvCxnSpPr>
          <p:nvPr/>
        </p:nvCxnSpPr>
        <p:spPr>
          <a:xfrm>
            <a:off x="1241725" y="5599982"/>
            <a:ext cx="9708548" cy="0"/>
          </a:xfrm>
          <a:prstGeom prst="line">
            <a:avLst/>
          </a:prstGeom>
          <a:ln w="2857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a 4">
            <a:extLst>
              <a:ext uri="{FF2B5EF4-FFF2-40B4-BE49-F238E27FC236}">
                <a16:creationId xmlns:a16="http://schemas.microsoft.com/office/drawing/2014/main" id="{C25759CF-0D5C-ECBD-B83E-392AA365AD37}"/>
              </a:ext>
            </a:extLst>
          </p:cNvPr>
          <p:cNvGrpSpPr/>
          <p:nvPr/>
        </p:nvGrpSpPr>
        <p:grpSpPr>
          <a:xfrm>
            <a:off x="8878351" y="5928692"/>
            <a:ext cx="2939416" cy="617993"/>
            <a:chOff x="-2" y="0"/>
            <a:chExt cx="3282952" cy="690399"/>
          </a:xfrm>
        </p:grpSpPr>
        <p:grpSp>
          <p:nvGrpSpPr>
            <p:cNvPr id="7" name="Grupa 6">
              <a:extLst>
                <a:ext uri="{FF2B5EF4-FFF2-40B4-BE49-F238E27FC236}">
                  <a16:creationId xmlns:a16="http://schemas.microsoft.com/office/drawing/2014/main" id="{1FD0A102-F6E3-BEDF-F2CC-BBDDD5CE7CE9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10" name="Graphic 129">
                <a:extLst>
                  <a:ext uri="{FF2B5EF4-FFF2-40B4-BE49-F238E27FC236}">
                    <a16:creationId xmlns:a16="http://schemas.microsoft.com/office/drawing/2014/main" id="{1E71CBD3-F6F5-4377-49FB-FA0829F8BDA4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0">
                <a:extLst>
                  <a:ext uri="{FF2B5EF4-FFF2-40B4-BE49-F238E27FC236}">
                    <a16:creationId xmlns:a16="http://schemas.microsoft.com/office/drawing/2014/main" id="{BEABCCAA-77DE-C151-A692-0A1075F82B4B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4" name="Graphic 131">
                <a:extLst>
                  <a:ext uri="{FF2B5EF4-FFF2-40B4-BE49-F238E27FC236}">
                    <a16:creationId xmlns:a16="http://schemas.microsoft.com/office/drawing/2014/main" id="{B147A73B-4E76-A30D-974C-F080335DADB6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5" name="Graphic 132">
                <a:extLst>
                  <a:ext uri="{FF2B5EF4-FFF2-40B4-BE49-F238E27FC236}">
                    <a16:creationId xmlns:a16="http://schemas.microsoft.com/office/drawing/2014/main" id="{4F3B3D7B-B721-A821-09DC-C4AD35ADE749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6" name="Graphic 133">
                <a:extLst>
                  <a:ext uri="{FF2B5EF4-FFF2-40B4-BE49-F238E27FC236}">
                    <a16:creationId xmlns:a16="http://schemas.microsoft.com/office/drawing/2014/main" id="{3ECE9C2B-9656-6182-F080-DB382638E7CC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8" name="Obraz 7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BC66768A-121D-55C0-23A8-A0DD5733A08C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Obraz 8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079C9057-C7CD-E4DB-BCA2-25EC44F2FC5F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BF1CC034-A688-1310-E35B-B1C9FBA5DD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37" y="300799"/>
            <a:ext cx="2743200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Obraz 18" descr="Zbliżenie schowka">
            <a:extLst>
              <a:ext uri="{FF2B5EF4-FFF2-40B4-BE49-F238E27FC236}">
                <a16:creationId xmlns:a16="http://schemas.microsoft.com/office/drawing/2014/main" id="{260471ED-A822-A1EA-A154-9C5FA0CF9C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197" y="218109"/>
            <a:ext cx="6967728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009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4B32A194-843B-4FC3-B76A-8F3FB747E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2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EE0C7966-9800-4439-8CDD-890A4E315845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2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6409681A-A7E3-43FC-8066-DD871425C0EC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D590916C-3E11-47E8-BCFD-C060768CEE35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Exit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Interview 2022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484B4BE-3382-B520-8E50-A99F740D17DF}"/>
              </a:ext>
            </a:extLst>
          </p:cNvPr>
          <p:cNvGrpSpPr/>
          <p:nvPr/>
        </p:nvGrpSpPr>
        <p:grpSpPr>
          <a:xfrm>
            <a:off x="7991383" y="6047353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0CDBDA5B-0A38-593B-50D6-348E414AC118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8E62C174-5681-B21B-1F07-84828148C221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D69DFFAB-2BAA-1949-020F-E76131C15438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E0946A72-D20F-A416-33FD-4FC1E91987D1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967D62C1-0D0B-A5AA-936A-A0726642035E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6A289930-243C-6537-D85F-31210C35CB52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20E2E112-AA60-67FE-3078-68BA0FC3CDE4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F2AF8084-9433-56AA-97C4-CAD3B8A0A2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348CB27D-6699-9F36-623B-2944CA9796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8143928"/>
              </p:ext>
            </p:extLst>
          </p:nvPr>
        </p:nvGraphicFramePr>
        <p:xfrm>
          <a:off x="838200" y="1820441"/>
          <a:ext cx="4919405" cy="3935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Wykres 15">
            <a:extLst>
              <a:ext uri="{FF2B5EF4-FFF2-40B4-BE49-F238E27FC236}">
                <a16:creationId xmlns:a16="http://schemas.microsoft.com/office/drawing/2014/main" id="{C00251B5-4DB1-BF4F-B34C-FA6685D467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0132957"/>
              </p:ext>
            </p:extLst>
          </p:nvPr>
        </p:nvGraphicFramePr>
        <p:xfrm>
          <a:off x="6335717" y="1514400"/>
          <a:ext cx="5018083" cy="4264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pole tekstowe 16">
            <a:extLst>
              <a:ext uri="{FF2B5EF4-FFF2-40B4-BE49-F238E27FC236}">
                <a16:creationId xmlns:a16="http://schemas.microsoft.com/office/drawing/2014/main" id="{8CAAF1B7-2CE2-752F-9B64-F5E56F9A3C08}"/>
              </a:ext>
            </a:extLst>
          </p:cNvPr>
          <p:cNvSpPr txBox="1"/>
          <p:nvPr/>
        </p:nvSpPr>
        <p:spPr>
          <a:xfrm>
            <a:off x="3297902" y="1213119"/>
            <a:ext cx="575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A50021"/>
                </a:solidFill>
              </a:rPr>
              <a:t>75 odpowiedzi</a:t>
            </a:r>
          </a:p>
        </p:txBody>
      </p:sp>
    </p:spTree>
    <p:extLst>
      <p:ext uri="{BB962C8B-B14F-4D97-AF65-F5344CB8AC3E}">
        <p14:creationId xmlns:p14="http://schemas.microsoft.com/office/powerpoint/2010/main" val="28012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EC70F-2E06-0088-775D-E1B2A4315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A6E59CDD-3990-123F-74A6-9F301E571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3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94E0E826-1846-0643-9C06-6179D49338A8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3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A7B01147-52F7-3D3C-B05D-61E081ADC602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62597269-7EB3-49B6-0D0A-11786000CDA2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Exit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Interview 2023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9ABB2168-029F-EB6A-6158-6CC24D637F70}"/>
              </a:ext>
            </a:extLst>
          </p:cNvPr>
          <p:cNvGrpSpPr/>
          <p:nvPr/>
        </p:nvGrpSpPr>
        <p:grpSpPr>
          <a:xfrm>
            <a:off x="7991383" y="6047353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829230C7-BFA4-23E8-EE22-2CDDE14C852B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35F198DD-436F-6968-4675-CCD78A4F60E5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88926BC8-00EC-E1A9-83D5-F8BBE9096F4F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42589DF7-47A1-B070-D867-C34796EC8009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F926A9F9-D425-5445-6C7E-38AAC40C624C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F97D35F5-64D9-6B34-C281-4BF2F984161A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75C72588-AC9E-11C6-F81A-6F73C57FFB50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27004388-C0CB-3E5E-0003-783EDD8A5491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20EE8CCA-615E-7D92-B403-93499E1338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7020799"/>
              </p:ext>
            </p:extLst>
          </p:nvPr>
        </p:nvGraphicFramePr>
        <p:xfrm>
          <a:off x="838200" y="2070838"/>
          <a:ext cx="4919405" cy="3935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Wykres 15">
            <a:extLst>
              <a:ext uri="{FF2B5EF4-FFF2-40B4-BE49-F238E27FC236}">
                <a16:creationId xmlns:a16="http://schemas.microsoft.com/office/drawing/2014/main" id="{EF4A8282-41F8-FCB9-E708-D906CFA30C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5043099"/>
              </p:ext>
            </p:extLst>
          </p:nvPr>
        </p:nvGraphicFramePr>
        <p:xfrm>
          <a:off x="6434396" y="1733948"/>
          <a:ext cx="5148003" cy="4052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pole tekstowe 16">
            <a:extLst>
              <a:ext uri="{FF2B5EF4-FFF2-40B4-BE49-F238E27FC236}">
                <a16:creationId xmlns:a16="http://schemas.microsoft.com/office/drawing/2014/main" id="{A9C134D9-B61D-2D67-D419-696E5A0A6098}"/>
              </a:ext>
            </a:extLst>
          </p:cNvPr>
          <p:cNvSpPr txBox="1"/>
          <p:nvPr/>
        </p:nvSpPr>
        <p:spPr>
          <a:xfrm>
            <a:off x="3297902" y="1213119"/>
            <a:ext cx="575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A50021"/>
                </a:solidFill>
              </a:rPr>
              <a:t>81 odpowiedzi</a:t>
            </a:r>
          </a:p>
        </p:txBody>
      </p:sp>
    </p:spTree>
    <p:extLst>
      <p:ext uri="{BB962C8B-B14F-4D97-AF65-F5344CB8AC3E}">
        <p14:creationId xmlns:p14="http://schemas.microsoft.com/office/powerpoint/2010/main" val="2778525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B1FBE-9D93-3EFB-602A-EA58B144E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37D203B4-5657-4338-CEB0-96C225CD3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4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0F2D5D33-F47D-841D-CF0F-E70ADF6E885A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4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C40DF943-936C-B04C-9CD0-5A2F47B47706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F38011AF-23BA-008A-A93A-9B9D475FAD4D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Exit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Interview 2024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87E2CE3F-BD68-EA8A-9FF3-49E8E23557C0}"/>
              </a:ext>
            </a:extLst>
          </p:cNvPr>
          <p:cNvGrpSpPr/>
          <p:nvPr/>
        </p:nvGrpSpPr>
        <p:grpSpPr>
          <a:xfrm>
            <a:off x="7991383" y="6047353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0E614A8F-5C78-6803-5AA8-611128BD4130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3DE63852-31A2-6E57-5265-B7D75E4086E8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BE96022C-6E98-2D65-10A7-95EB906ECE6C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4CA7302F-BFDE-FB24-4A12-D28264C56BF6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3B0AFE94-8429-2714-90B1-0E50CCBF0D8B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DD36CE6A-6A11-C8DB-8BC2-6924A85455F1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B89D216E-B3AD-D158-9730-1D50D2C9CE2E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44BF2458-C0AA-9727-6CA4-C230E7E14D3D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C12B10F2-13C0-C884-45AF-EE5DAFBDAD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1964848"/>
              </p:ext>
            </p:extLst>
          </p:nvPr>
        </p:nvGraphicFramePr>
        <p:xfrm>
          <a:off x="342828" y="1888281"/>
          <a:ext cx="5447053" cy="4444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Wykres 15">
            <a:extLst>
              <a:ext uri="{FF2B5EF4-FFF2-40B4-BE49-F238E27FC236}">
                <a16:creationId xmlns:a16="http://schemas.microsoft.com/office/drawing/2014/main" id="{7A6D9B12-F88C-0598-64F8-342ED485F7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1127931"/>
              </p:ext>
            </p:extLst>
          </p:nvPr>
        </p:nvGraphicFramePr>
        <p:xfrm>
          <a:off x="6402121" y="1619252"/>
          <a:ext cx="4919405" cy="3935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E1B2605-4D83-E312-D757-FA955D4C5853}"/>
              </a:ext>
            </a:extLst>
          </p:cNvPr>
          <p:cNvSpPr txBox="1"/>
          <p:nvPr/>
        </p:nvSpPr>
        <p:spPr>
          <a:xfrm>
            <a:off x="3297902" y="1213119"/>
            <a:ext cx="575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A50021"/>
                </a:solidFill>
              </a:rPr>
              <a:t>37 odpowiedzi</a:t>
            </a:r>
          </a:p>
        </p:txBody>
      </p:sp>
    </p:spTree>
    <p:extLst>
      <p:ext uri="{BB962C8B-B14F-4D97-AF65-F5344CB8AC3E}">
        <p14:creationId xmlns:p14="http://schemas.microsoft.com/office/powerpoint/2010/main" val="1183916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9B290-0AC1-7A0B-2B74-3B6FF41C1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F6D4DCBE-02B9-B39C-A86F-D28BB0B62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5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D3E2D25E-476D-98BF-3641-B09480DA16AE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5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67251522-16C5-5409-7AA0-D61103EB9215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EA503178-2632-45A1-BF9A-D4DED502E2F4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Exit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Interview 2025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CAEA5FE0-CCE2-1240-4FBF-51C9EB1BB33B}"/>
              </a:ext>
            </a:extLst>
          </p:cNvPr>
          <p:cNvGrpSpPr/>
          <p:nvPr/>
        </p:nvGrpSpPr>
        <p:grpSpPr>
          <a:xfrm>
            <a:off x="7991383" y="6047353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95597126-4BC1-9752-7515-2CDDD0BE8F28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C1B0564E-98A1-47D6-1FE1-F3A007635FBE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F8E85D74-F7CC-2ED2-BD0F-83294FB85EE8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23B48C26-15E1-F987-7647-04E9B9562CCE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7BF01A1A-97B6-765C-87E5-67C18E38DEE7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BCCCE88A-1FE0-2069-9A53-E2C46887EA53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C97C3065-0C27-C5F0-AF3F-47C8C951885F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91900240-330F-BC96-4751-55DB7FA5AE50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9A650B72-2079-C6CC-588F-67902A8D76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6604144"/>
              </p:ext>
            </p:extLst>
          </p:nvPr>
        </p:nvGraphicFramePr>
        <p:xfrm>
          <a:off x="838200" y="1820441"/>
          <a:ext cx="4919405" cy="3935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Wykres 15">
            <a:extLst>
              <a:ext uri="{FF2B5EF4-FFF2-40B4-BE49-F238E27FC236}">
                <a16:creationId xmlns:a16="http://schemas.microsoft.com/office/drawing/2014/main" id="{01E47200-F554-44A6-8D68-790CC1DFA9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3197923"/>
              </p:ext>
            </p:extLst>
          </p:nvPr>
        </p:nvGraphicFramePr>
        <p:xfrm>
          <a:off x="6515100" y="1573209"/>
          <a:ext cx="4919403" cy="4071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8524F86-005E-02F9-8EAF-4A215B07F2EB}"/>
              </a:ext>
            </a:extLst>
          </p:cNvPr>
          <p:cNvSpPr txBox="1"/>
          <p:nvPr/>
        </p:nvSpPr>
        <p:spPr>
          <a:xfrm>
            <a:off x="3297902" y="1213119"/>
            <a:ext cx="575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A50021"/>
                </a:solidFill>
              </a:rPr>
              <a:t>31 odpowiedzi</a:t>
            </a:r>
          </a:p>
        </p:txBody>
      </p:sp>
    </p:spTree>
    <p:extLst>
      <p:ext uri="{BB962C8B-B14F-4D97-AF65-F5344CB8AC3E}">
        <p14:creationId xmlns:p14="http://schemas.microsoft.com/office/powerpoint/2010/main" val="1081145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49751-E5A3-7705-745F-47741221D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79DE07EF-6216-CF45-73F6-C7E7F975D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6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71D56118-CCD5-D4E6-F582-A37E0AB197F9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6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021B16B6-39FB-53DF-7502-013163ED036D}"/>
              </a:ext>
            </a:extLst>
          </p:cNvPr>
          <p:cNvSpPr/>
          <p:nvPr/>
        </p:nvSpPr>
        <p:spPr>
          <a:xfrm>
            <a:off x="838200" y="13652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637E336F-C30A-D765-3808-BBDB83B1A6FB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Exit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Interview 2026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800B714F-5701-D75D-4713-8C941764D285}"/>
              </a:ext>
            </a:extLst>
          </p:cNvPr>
          <p:cNvGrpSpPr/>
          <p:nvPr/>
        </p:nvGrpSpPr>
        <p:grpSpPr>
          <a:xfrm>
            <a:off x="7991383" y="6047353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E86E8009-AFBC-FCF1-6058-F5101F3BEFE0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2C168EA2-EE41-E83C-96A3-F2A9BA9F3E81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DE3BF0EB-06D5-23D1-3623-9BC23BBE13FC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BBDAC038-A0FE-D43F-4128-50D041B966E1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1375B9F1-008D-9282-A252-BFC9D193D2B8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DF47251A-8913-30ED-6BBB-95A474F01414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65593BEE-EBEB-A843-D5EA-418C4343FE85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5CB82A5A-55B2-769A-7845-636A0869B14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8D11B4AD-D668-8C2C-283D-9E93772B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6810710"/>
              </p:ext>
            </p:extLst>
          </p:nvPr>
        </p:nvGraphicFramePr>
        <p:xfrm>
          <a:off x="838200" y="1820441"/>
          <a:ext cx="4919405" cy="3935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Wykres 15">
            <a:extLst>
              <a:ext uri="{FF2B5EF4-FFF2-40B4-BE49-F238E27FC236}">
                <a16:creationId xmlns:a16="http://schemas.microsoft.com/office/drawing/2014/main" id="{B414157B-DF12-B882-B4D6-5452E17B84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7484580"/>
              </p:ext>
            </p:extLst>
          </p:nvPr>
        </p:nvGraphicFramePr>
        <p:xfrm>
          <a:off x="6096000" y="1681315"/>
          <a:ext cx="5599771" cy="4449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1E7E90E-11BF-613F-FB77-16F7B8B0EECF}"/>
              </a:ext>
            </a:extLst>
          </p:cNvPr>
          <p:cNvSpPr txBox="1"/>
          <p:nvPr/>
        </p:nvSpPr>
        <p:spPr>
          <a:xfrm>
            <a:off x="3297902" y="1213119"/>
            <a:ext cx="575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A50021"/>
                </a:solidFill>
              </a:rPr>
              <a:t>20 odpowiedzi</a:t>
            </a:r>
          </a:p>
        </p:txBody>
      </p:sp>
    </p:spTree>
    <p:extLst>
      <p:ext uri="{BB962C8B-B14F-4D97-AF65-F5344CB8AC3E}">
        <p14:creationId xmlns:p14="http://schemas.microsoft.com/office/powerpoint/2010/main" val="429043282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161</Words>
  <Application>Microsoft Office PowerPoint</Application>
  <PresentationFormat>Panoramiczny</PresentationFormat>
  <Paragraphs>62</Paragraphs>
  <Slides>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Monika Lesiak-Mańka RCZKL</dc:creator>
  <cp:lastModifiedBy>Monika Lesiak-Mańka RCZKL</cp:lastModifiedBy>
  <cp:revision>5</cp:revision>
  <dcterms:created xsi:type="dcterms:W3CDTF">2026-08-25T06:52:00Z</dcterms:created>
  <dcterms:modified xsi:type="dcterms:W3CDTF">2026-09-04T10:06:39Z</dcterms:modified>
</cp:coreProperties>
</file>