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620" r:id="rId2"/>
    <p:sldId id="623" r:id="rId3"/>
    <p:sldId id="624" r:id="rId4"/>
    <p:sldId id="318" r:id="rId5"/>
    <p:sldId id="621" r:id="rId6"/>
    <p:sldId id="622" r:id="rId7"/>
    <p:sldId id="625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odp.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odp.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odp.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odp.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odp.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kandydatek, które spełniły wymagania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odp.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kandydatek, które spełniły wymagania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odp.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kandydatek, które spełniły wymagania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odp.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aplikacji od kandydatek, które spełniły wymagania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odp.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rekomendowanych do zatrudnienia kobiet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odp.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rekomendowanych do zatrudnienia kobiet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odp.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rekomendowanych do zatrudnienia kobiet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odp.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Liczba rekomendowanych do zatrudnienia kobiet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10.09.2026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-1" y="4870813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A50021"/>
                </a:solidFill>
              </a:rPr>
              <a:t>ANKIETA WSKAŹNIKÓW OBSZARU REKRUTACJI – WYBRANE ODPOWIEDZI</a:t>
            </a: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6" y="5389670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Obraz 5" descr="Notes i pióro na stole">
            <a:extLst>
              <a:ext uri="{FF2B5EF4-FFF2-40B4-BE49-F238E27FC236}">
                <a16:creationId xmlns:a16="http://schemas.microsoft.com/office/drawing/2014/main" id="{3737302C-557B-0D2D-C0DC-8083EE2D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11" y="218109"/>
            <a:ext cx="6749909" cy="448314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1295C49-8A6F-3114-46EE-99A75D5BD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81" y="309943"/>
            <a:ext cx="2743200" cy="119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AC1B-E066-0D2E-514F-F35795282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DDA9D2B9-DF88-2E4D-EE16-ACCFC12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2EF680DB-470A-4380-D79F-83EE6E09CC4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3D7B76C-5EA0-60B1-6E12-7E68956A2AC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65353AD-4F6C-39E5-6601-81B44B2C183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Ankieta wskaźników obszaru rekrutacji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4E324327-C8EC-EA0C-F704-2CBE13F29845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47135C33-B691-A350-3649-65EBA54F550A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E9156D4-7DEF-41A3-AE28-C0BF06975922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A8D7AF1-7C94-1DBA-2621-6AD1D6727B80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5F823BC7-0017-CBC1-24E8-5D14D285FC8F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F8E60305-CFEF-DBC5-E9AE-5D45955EE3A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911435DF-26D5-8EA9-F28F-4511D1B5489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DCD1BD35-F9E3-196F-15C1-26A6700CA4C9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D5E3A1FF-6EC9-CF4E-F40C-38294FDC9C3F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960267C-852F-C4F2-6138-F074B9FB77A3}"/>
              </a:ext>
            </a:extLst>
          </p:cNvPr>
          <p:cNvSpPr txBox="1"/>
          <p:nvPr/>
        </p:nvSpPr>
        <p:spPr>
          <a:xfrm>
            <a:off x="838200" y="1389888"/>
            <a:ext cx="1110736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Opracowana jako rezultat działania przewidzianego w </a:t>
            </a:r>
            <a:r>
              <a:rPr lang="pl-PL" sz="2400" b="1" dirty="0"/>
              <a:t>Planie Równości Płci Politechniki Łódzkiej na lata 2022–2024</a:t>
            </a:r>
            <a:r>
              <a:rPr lang="pl-PL" sz="2400" dirty="0"/>
              <a:t>. 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Służy do gromadzenia danych o przebiegu procesów rekrutacyjnych, </a:t>
            </a:r>
            <a:br>
              <a:rPr lang="pl-PL" sz="2400" dirty="0"/>
            </a:br>
            <a:r>
              <a:rPr lang="pl-PL" sz="2400" dirty="0"/>
              <a:t>z uwzględnieniem </a:t>
            </a:r>
            <a:r>
              <a:rPr lang="pl-PL" sz="2400" b="1" dirty="0"/>
              <a:t>płci kandydatów i grup stanowisk</a:t>
            </a:r>
            <a:r>
              <a:rPr lang="pl-PL" sz="2400" dirty="0"/>
              <a:t>. 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Jest wypełniana przez komisje rekrutacyjne. 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Zebrane dane są przekazywane do </a:t>
            </a:r>
            <a:r>
              <a:rPr lang="pl-PL" sz="2400" b="1" dirty="0"/>
              <a:t>Centrum Zarządzania Kapitałem Ludzkim</a:t>
            </a:r>
            <a:r>
              <a:rPr lang="pl-PL" sz="2400" dirty="0"/>
              <a:t> </a:t>
            </a:r>
            <a:br>
              <a:rPr lang="pl-PL" sz="2400" dirty="0"/>
            </a:br>
            <a:r>
              <a:rPr lang="pl-PL" sz="2400" dirty="0"/>
              <a:t>w celu przygotowania okresowych raportów.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44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9D50A-200F-08A2-64C1-A70A63E8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85943822-EFCB-0A3A-F12E-4102C925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BC4047-0111-524A-6485-5AF966693FB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0AF0F61-25CC-7614-CFC0-474E971D868F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3867B85F-BB63-91DD-B19C-22CBE2F4EB0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ankiety i wykorzystanie wyników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F7C7A8E-3022-77F9-FA96-D15059CFF013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D63DD34C-834D-CFEC-7FDC-3F1B187D857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A46446BF-2C43-0FEA-7772-7DB8F598AFA2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6C668BE-0189-8FDE-9410-AB1422821BD2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2CCD355-A098-2559-7682-A8BA12A3C77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306CA943-1355-7463-5719-2C73133A042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50724BC5-8089-5DD9-6F16-916CACB468C0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C2068AD1-7F73-6311-D455-88CCEEF8336E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C37016F-A6BF-80B7-15FA-28F079EE844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5FD33A5-B764-A480-812C-8CA1E3908930}"/>
              </a:ext>
            </a:extLst>
          </p:cNvPr>
          <p:cNvSpPr txBox="1"/>
          <p:nvPr/>
        </p:nvSpPr>
        <p:spPr>
          <a:xfrm>
            <a:off x="838200" y="1387672"/>
            <a:ext cx="111073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Celem ankiety jest systematyczne monitorowanie procesów rekrutacyjnych </a:t>
            </a:r>
            <a:br>
              <a:rPr lang="pl-PL" sz="2400" dirty="0"/>
            </a:br>
            <a:r>
              <a:rPr lang="pl-PL" sz="2400" dirty="0"/>
              <a:t>z uwzględnieniem udziału kobiet i mężczyzn na poszczególnych etapach postępowania. Analiza zgromadzonych danych umożliwia identyfikowanie tendencji oraz monitorowanie realizacji celów Planu Równości Płci.</a:t>
            </a:r>
          </a:p>
          <a:p>
            <a:pPr algn="just"/>
            <a:endParaRPr lang="pl-PL" sz="2400" dirty="0"/>
          </a:p>
          <a:p>
            <a:pPr algn="just"/>
            <a:r>
              <a:rPr lang="pl-PL" sz="2400" dirty="0"/>
              <a:t>Wyniki stanowią podstawę do przygotowywania okresowych raportów wspierających wdrażanie i monitorowanie GEP. Prezentowane dane obejmują udział kobiet na kolejnych etapach procesów rekrutacyjnych w latach </a:t>
            </a:r>
            <a:r>
              <a:rPr lang="pl-PL" sz="2400" b="1" dirty="0"/>
              <a:t>2023–2026</a:t>
            </a:r>
            <a:r>
              <a:rPr lang="pl-PL" sz="2400" dirty="0"/>
              <a:t>, od złożenia aplikacji do rekomendacji do zatrudnienia.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4091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Ankieta wskaźników obszaru rekrutacji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86E61632-8138-8A6A-EF3C-40263A0EE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1097907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4056D-2825-F5A9-9601-6DA3E7DA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1C71724B-3A10-9641-74CC-389B2BD0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71E80A86-80DA-77D5-2506-51AFACACE6F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89FD88E-383C-C43F-D1E4-4B9AE8A248F5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147429DA-9115-0787-E6EA-14EF3702CF1B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Ankieta wskaźników obszaru rekrutacji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8B1B2E7-BAAB-A745-2D7C-656DB1C48A56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B9AFA924-81F4-975D-F077-0F942788F5A5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7EE57764-4403-D781-24BA-606B107CE489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F4861177-8B67-06B7-3920-EC9F7BF9145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37EE709D-A0AA-5871-5D68-802A8D18C09F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2DE0A520-7DD0-6027-D982-F24969162794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75A94508-9BA4-76A2-4DEF-F5766B9E9E46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AC168E3C-CE6D-4E33-4CD3-BBD12B9DF616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5663B73B-E9C6-2533-970E-FC190A10BBB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15E58B77-FA25-E68E-21E6-053F71FB95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773861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5965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7E498-8A60-E104-E45D-2BFF5102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1A1DB398-E573-95FC-F067-183C0CBC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4BD36ED-9DCA-7D1E-2218-AB9BCEF9D31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D4BE37D9-2C25-3E6A-81B5-87F46387F2E1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1AB426C1-23FE-2D14-7676-651F890350C1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Ankieta wskaźników obszaru rekrutacji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9FA4173-07E4-0906-D43D-F6389AB5DE1A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246BE60A-B567-FCA5-7383-A8ABF44394B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47C72F5F-8287-E412-3FCB-45E7E4451E9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91CDC7F0-37EF-9AC2-D80E-6F3553EB62E0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0D96CA0C-5F86-C2C5-59F0-77B2BAAECBC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C18A68A8-B8D5-C660-3314-FFA0366A65C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F6FD4A19-A54E-A08D-9351-155E54C3A3E4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2C4FFC-2CF6-EAEA-F4DC-D9B7CF18605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8E60CB7-9A3C-EF89-8466-D9A40D6B15DB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2195EF94-89D7-CD3E-0E01-E4B9EE640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109084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408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A33B-9E87-5E89-3AEB-43003D737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7E0CECD8-932C-CB7E-1C34-6AC59DDE0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CFE66055-EE8C-8A09-861A-9A180FFF08F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06A3808B-EF8F-B92C-E593-38B88E66B988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9634C23D-AA77-D903-9340-F826CB1FF25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Podsumowanie wyników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7BFD4CB-9CD8-A8F7-6430-C93EF3D0C5EE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98033542-6AF3-8E54-24C4-9E17EEF377D3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E6B1D184-B04E-8E09-2F46-97E0A9BF248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9440ABE4-3DF1-BA9E-D10C-1F5B7FFFE3D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77D5F9E9-8B9C-4596-5DE4-76944B569E1A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321B2BF0-9D4F-FE1D-9038-6669DEF4E20F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D28BCDA-988E-BF6E-C483-CF6886DE0497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4C62C614-C622-479B-3594-987F9568D157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2585E15C-A1D1-155A-7EA7-97E54FAF0CEE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1D4C72A-F6F8-39C5-B0B7-E5DCFAEE4BF1}"/>
              </a:ext>
            </a:extLst>
          </p:cNvPr>
          <p:cNvSpPr txBox="1"/>
          <p:nvPr/>
        </p:nvSpPr>
        <p:spPr>
          <a:xfrm>
            <a:off x="774192" y="2126534"/>
            <a:ext cx="111073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Ankieta umożliwia systematyczne monitorowanie udziału kobiet i mężczyzn na kolejnych etapach procesów rekrutacyjnych. Zebrane dane stanowią podstawę oceny realizacji celów </a:t>
            </a:r>
            <a:r>
              <a:rPr lang="pl-PL" sz="2400" b="1" dirty="0"/>
              <a:t>Planu Równości Płci</a:t>
            </a:r>
            <a:r>
              <a:rPr lang="pl-PL" sz="2400" dirty="0"/>
              <a:t> </a:t>
            </a:r>
            <a:r>
              <a:rPr lang="pl-PL" sz="2400" b="1" dirty="0"/>
              <a:t>PŁ</a:t>
            </a:r>
            <a:r>
              <a:rPr lang="pl-PL" sz="2400" dirty="0"/>
              <a:t> i rozwijania przejrzystych procesów rekrutacyjnych opartych na zasadzie równego traktowania.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6393501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202</Words>
  <Application>Microsoft Office PowerPoint</Application>
  <PresentationFormat>Panoramiczny</PresentationFormat>
  <Paragraphs>31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7</cp:revision>
  <dcterms:created xsi:type="dcterms:W3CDTF">2026-08-25T06:52:00Z</dcterms:created>
  <dcterms:modified xsi:type="dcterms:W3CDTF">2026-09-10T10:16:25Z</dcterms:modified>
</cp:coreProperties>
</file>