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620" r:id="rId2"/>
    <p:sldId id="318" r:id="rId3"/>
    <p:sldId id="624" r:id="rId4"/>
    <p:sldId id="622" r:id="rId5"/>
    <p:sldId id="623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000" b="1" i="0" u="none" strike="noStrike" kern="1200" baseline="0" dirty="0">
                <a:solidFill>
                  <a:srgbClr val="A50021"/>
                </a:solidFill>
              </a:rPr>
              <a:t>Czy Twoim zdaniem ogłoszenie, na które aplikowałeś było zrozumiałe?</a:t>
            </a:r>
          </a:p>
          <a:p>
            <a:pPr>
              <a:defRPr/>
            </a:pPr>
            <a:r>
              <a:rPr lang="pl-PL" sz="2000" b="1" i="0" u="none" strike="noStrike" kern="1200" baseline="0" dirty="0">
                <a:solidFill>
                  <a:srgbClr val="A50021"/>
                </a:solidFill>
              </a:rPr>
              <a:t>Odpowiedzi na TAK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2023 - 30 odpowiedzi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141780799217351E-3"/>
                  <c:y val="0.1702297339755568"/>
                </c:manualLayout>
              </c:layout>
              <c:tx>
                <c:rich>
                  <a:bodyPr/>
                  <a:lstStyle/>
                  <a:p>
                    <a:fld id="{5358A4C2-72FB-4031-AED6-47251D7A29C2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32-46E1-90BA-C0123DDBA3C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2024 - 45 odpowiedzi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227979439569879E-2"/>
                  <c:y val="0.17296747323258935"/>
                </c:manualLayout>
              </c:layout>
              <c:tx>
                <c:rich>
                  <a:bodyPr/>
                  <a:lstStyle/>
                  <a:p>
                    <a:fld id="{DB255459-FFBA-4296-899D-1EC878230C45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32-46E1-90BA-C0123DDBA3C4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2025 - 39 odpowiedzi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272156802161016E-2"/>
                  <c:y val="0.16252335540482565"/>
                </c:manualLayout>
              </c:layout>
              <c:tx>
                <c:rich>
                  <a:bodyPr/>
                  <a:lstStyle/>
                  <a:p>
                    <a:fld id="{0882AE8E-FD7F-4F7C-AC4F-6841E6BE1931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32-46E1-90BA-C0123DDBA3C4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2026 - 30 odpowiedzi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471598039972988E-2"/>
                  <c:y val="0.11690301361921689"/>
                </c:manualLayout>
              </c:layout>
              <c:tx>
                <c:rich>
                  <a:bodyPr/>
                  <a:lstStyle/>
                  <a:p>
                    <a:fld id="{CB51C836-555E-4973-B05A-5419FA05D476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32-46E1-90BA-C0123DDBA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3873407"/>
        <c:axId val="1838557679"/>
        <c:axId val="1329579951"/>
      </c:bar3DChart>
      <c:catAx>
        <c:axId val="1363873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  <c:auto val="1"/>
        <c:lblAlgn val="ctr"/>
        <c:lblOffset val="100"/>
        <c:noMultiLvlLbl val="0"/>
      </c:catAx>
      <c:valAx>
        <c:axId val="1838557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63873407"/>
        <c:crosses val="autoZero"/>
        <c:crossBetween val="between"/>
      </c:valAx>
      <c:serAx>
        <c:axId val="132957995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425202001763539E-3"/>
          <c:y val="0.93308074171063027"/>
          <c:w val="0.98285774008023441"/>
          <c:h val="5.1747035642378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000" b="1" i="0" u="none" strike="noStrike" kern="1200" spc="0" baseline="0" dirty="0">
                <a:solidFill>
                  <a:srgbClr val="A50021"/>
                </a:solidFill>
                <a:effectLst/>
              </a:rPr>
              <a:t>Jak oceniasz otrzymane przed spotkaniem niezbędne informacje organizacyjne (np. termin spotkania, adres, informacje o formie spotkania itp.)? </a:t>
            </a:r>
            <a:r>
              <a:rPr lang="pl-PL" sz="2000" b="1" i="0" u="none" strike="noStrike" kern="1200" spc="0" baseline="0" dirty="0">
                <a:solidFill>
                  <a:srgbClr val="A50021"/>
                </a:solidFill>
              </a:rPr>
              <a:t>Odpowiedzi na TAK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5247159523736884E-2"/>
          <c:y val="0.21613106256407591"/>
          <c:w val="0.79927238875421347"/>
          <c:h val="0.6396931901042552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2023 - 30 odpowiedzi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2819439356406304E-4"/>
                  <c:y val="8.4169995794785346E-2"/>
                </c:manualLayout>
              </c:layout>
              <c:tx>
                <c:rich>
                  <a:bodyPr/>
                  <a:lstStyle/>
                  <a:p>
                    <a:fld id="{5358A4C2-72FB-4031-AED6-47251D7A29C2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32-46E1-90BA-C0123DDBA3C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2024 - 45 odpowiedzi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302748764276374E-3"/>
                  <c:y val="8.9603124920355784E-2"/>
                </c:manualLayout>
              </c:layout>
              <c:tx>
                <c:rich>
                  <a:bodyPr/>
                  <a:lstStyle/>
                  <a:p>
                    <a:fld id="{DB255459-FFBA-4296-899D-1EC878230C45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0.97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32-46E1-90BA-C0123DDBA3C4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2025 - 39 odpowiedzi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486275298596671E-2"/>
                  <c:y val="8.1500122652088586E-2"/>
                </c:manualLayout>
              </c:layout>
              <c:tx>
                <c:rich>
                  <a:bodyPr/>
                  <a:lstStyle/>
                  <a:p>
                    <a:fld id="{0882AE8E-FD7F-4F7C-AC4F-6841E6BE1931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32-46E1-90BA-C0123DDBA3C4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2026 - 30 odpowiedzi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899835032844296E-2"/>
                  <c:y val="6.6196487053036671E-2"/>
                </c:manualLayout>
              </c:layout>
              <c:tx>
                <c:rich>
                  <a:bodyPr/>
                  <a:lstStyle/>
                  <a:p>
                    <a:fld id="{CB51C836-555E-4973-B05A-5419FA05D476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32-46E1-90BA-C0123DDBA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3873407"/>
        <c:axId val="1838557679"/>
        <c:axId val="1329579951"/>
      </c:bar3DChart>
      <c:catAx>
        <c:axId val="1363873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  <c:auto val="1"/>
        <c:lblAlgn val="ctr"/>
        <c:lblOffset val="100"/>
        <c:noMultiLvlLbl val="0"/>
      </c:catAx>
      <c:valAx>
        <c:axId val="1838557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63873407"/>
        <c:crosses val="autoZero"/>
        <c:crossBetween val="between"/>
      </c:valAx>
      <c:serAx>
        <c:axId val="132957995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425202001763539E-3"/>
          <c:y val="0.93308074171063027"/>
          <c:w val="0.98285774008023441"/>
          <c:h val="5.1747035642378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Czy opis stanowiska zamieszczony w ofercie pracy był zgodny z informacjami udzielonymi podczas rozmowy rekrutacyjnej? </a:t>
            </a:r>
          </a:p>
          <a:p>
            <a:pPr>
              <a:defRPr/>
            </a:pPr>
            <a:r>
              <a:rPr lang="pl-PL" sz="2000" b="1" i="0" u="none" strike="noStrike" kern="1200" spc="0" baseline="0" dirty="0">
                <a:solidFill>
                  <a:srgbClr val="A50021"/>
                </a:solidFill>
              </a:rPr>
              <a:t>Odpowiedzi na TAK</a:t>
            </a:r>
            <a:endParaRPr lang="pl-PL" sz="2000" b="1" i="0" u="none" strike="noStrike" kern="120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118055555555558E-2"/>
          <c:y val="0.15182586270435325"/>
          <c:w val="0.77430859768378646"/>
          <c:h val="0.7005218575511986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2023 - 30 odpowiedzi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1809524092917397E-3"/>
                  <c:y val="6.5988211849158651E-2"/>
                </c:manualLayout>
              </c:layout>
              <c:tx>
                <c:rich>
                  <a:bodyPr/>
                  <a:lstStyle/>
                  <a:p>
                    <a:fld id="{5358A4C2-72FB-4031-AED6-47251D7A29C2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32-46E1-90BA-C0123DDBA3C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2024 - 45 odpowiedzi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3431211660891902E-3"/>
                  <c:y val="7.2874826963633621E-2"/>
                </c:manualLayout>
              </c:layout>
              <c:tx>
                <c:rich>
                  <a:bodyPr/>
                  <a:lstStyle/>
                  <a:p>
                    <a:fld id="{DB255459-FFBA-4296-899D-1EC878230C45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32-46E1-90BA-C0123DDBA3C4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2025 - 39 odpowiedzi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9611130039411327E-3"/>
                  <c:y val="5.9271342700265357E-2"/>
                </c:manualLayout>
              </c:layout>
              <c:tx>
                <c:rich>
                  <a:bodyPr/>
                  <a:lstStyle/>
                  <a:p>
                    <a:fld id="{0882AE8E-FD7F-4F7C-AC4F-6841E6BE1931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32-46E1-90BA-C0123DDBA3C4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2026 - 30 odpowiedzi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72293108296489E-2"/>
                  <c:y val="5.9826646206826074E-2"/>
                </c:manualLayout>
              </c:layout>
              <c:tx>
                <c:rich>
                  <a:bodyPr/>
                  <a:lstStyle/>
                  <a:p>
                    <a:fld id="{CB51C836-555E-4973-B05A-5419FA05D476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32-46E1-90BA-C0123DDBA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3873407"/>
        <c:axId val="1838557679"/>
        <c:axId val="1329579951"/>
      </c:bar3DChart>
      <c:catAx>
        <c:axId val="1363873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  <c:auto val="1"/>
        <c:lblAlgn val="ctr"/>
        <c:lblOffset val="100"/>
        <c:noMultiLvlLbl val="0"/>
      </c:catAx>
      <c:valAx>
        <c:axId val="1838557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63873407"/>
        <c:crosses val="autoZero"/>
        <c:crossBetween val="between"/>
      </c:valAx>
      <c:serAx>
        <c:axId val="132957995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62" b="1" i="0" u="none" strike="noStrike" baseline="0" dirty="0">
                <a:solidFill>
                  <a:srgbClr val="A50021"/>
                </a:solidFill>
                <a:effectLst/>
              </a:rPr>
              <a:t>Czy osoby, które brały udział w spotkaniu były do niego dobrze przygotowane?</a:t>
            </a:r>
          </a:p>
          <a:p>
            <a:pPr>
              <a:defRPr/>
            </a:pPr>
            <a:r>
              <a:rPr lang="pl-PL" sz="2000" b="1" i="0" u="none" strike="noStrike" kern="1200" spc="0" baseline="0" dirty="0">
                <a:solidFill>
                  <a:srgbClr val="A50021"/>
                </a:solidFill>
              </a:rPr>
              <a:t>Odpowiedzi na TAK</a:t>
            </a:r>
            <a:endParaRPr lang="pl-PL" sz="2000" b="1" i="0" u="none" strike="noStrike" kern="1200" baseline="0" dirty="0">
              <a:solidFill>
                <a:srgbClr val="A5002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2023 - 30 odpowiedzi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6.0759229569428147E-17"/>
                  <c:y val="0.10531808509710465"/>
                </c:manualLayout>
              </c:layout>
              <c:tx>
                <c:rich>
                  <a:bodyPr/>
                  <a:lstStyle/>
                  <a:p>
                    <a:fld id="{5358A4C2-72FB-4031-AED6-47251D7A29C2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 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32-46E1-90BA-C0123DDBA3C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2024 - 45 odpowiedzi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9712671198826937E-3"/>
                  <c:y val="6.3354310461496824E-2"/>
                </c:manualLayout>
              </c:layout>
              <c:tx>
                <c:rich>
                  <a:bodyPr/>
                  <a:lstStyle/>
                  <a:p>
                    <a:fld id="{DB255459-FFBA-4296-899D-1EC878230C45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 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0.97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32-46E1-90BA-C0123DDBA3C4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2025 - 39 odpowiedzi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580494369181977E-2"/>
                  <c:y val="6.9397345870397031E-2"/>
                </c:manualLayout>
              </c:layout>
              <c:tx>
                <c:rich>
                  <a:bodyPr/>
                  <a:lstStyle/>
                  <a:p>
                    <a:fld id="{0882AE8E-FD7F-4F7C-AC4F-6841E6BE1931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 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32-46E1-90BA-C0123DDBA3C4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2026 - 30 odpowiedzi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885068479530654E-2"/>
                  <c:y val="5.7446995841484182E-2"/>
                </c:manualLayout>
              </c:layout>
              <c:tx>
                <c:rich>
                  <a:bodyPr/>
                  <a:lstStyle/>
                  <a:p>
                    <a:fld id="{CB51C836-555E-4973-B05A-5419FA05D476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D32-46E1-90BA-C0123DDBA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Odpowiedzi kandydatów 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32-46E1-90BA-C0123DDBA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3873407"/>
        <c:axId val="1838557679"/>
        <c:axId val="1329579951"/>
      </c:bar3DChart>
      <c:catAx>
        <c:axId val="1363873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  <c:auto val="1"/>
        <c:lblAlgn val="ctr"/>
        <c:lblOffset val="100"/>
        <c:noMultiLvlLbl val="0"/>
      </c:catAx>
      <c:valAx>
        <c:axId val="1838557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63873407"/>
        <c:crosses val="autoZero"/>
        <c:crossBetween val="between"/>
      </c:valAx>
      <c:serAx>
        <c:axId val="132957995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8557679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9FE03-5782-46C0-A79C-0F8CD52352B6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7BE31-5AB4-46FF-95E1-025C9136E9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67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2355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B21E31F-5B8B-4464-9CD0-50DAABCC5201}" type="slidenum">
              <a:rPr lang="pl-PL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04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61865-7A0F-7E04-D39F-2B98C68DB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B885306-36AC-8DD2-F657-FC48CCA00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0A46E0-928E-E8AF-AE18-D79F649A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D96978-54DD-76BE-3F4D-3846FE0D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F76C3F-CB1E-679E-D59E-2577DA501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55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CFC023-7A73-B111-A0E2-DE59A63D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AFEDD3-C370-6BC8-C2BE-2BAD13340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D5B7E3-99EC-B9CC-87FA-6B0D3288E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DFA4F0-E004-C6FF-F949-D7C4F242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33E1E7-64BE-6C25-0312-211CBA81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5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DF6BA7E-4708-8C45-4031-637761E7D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CBB9ABC-E852-E2A8-8857-B6B2FDAEC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0FF94A-2536-E9A4-25FD-B03E77CAB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685CE1-56BC-7F99-552A-3D61FAB81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2C0C93-7572-5E5D-B446-7B329710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994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 userDrawn="1"/>
        </p:nvSpPr>
        <p:spPr>
          <a:xfrm>
            <a:off x="4368800" y="1255713"/>
            <a:ext cx="7823200" cy="4445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l-PL" sz="280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3339" y="2348880"/>
            <a:ext cx="6336704" cy="4320480"/>
          </a:xfrm>
        </p:spPr>
        <p:txBody>
          <a:bodyPr/>
          <a:lstStyle>
            <a:lvl1pPr marL="342900" indent="-342900">
              <a:buClr>
                <a:srgbClr val="800000"/>
              </a:buClr>
              <a:buFont typeface="Wingdings" pitchFamily="2" charset="2"/>
              <a:buChar char="§"/>
              <a:defRPr sz="17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16B43-B6DA-40EA-9F1F-D7C0D72606AA}" type="datetime1">
              <a:rPr lang="pl-PL" smtClean="0"/>
              <a:t>04.09.2026</a:t>
            </a:fld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61D8-8AE1-4A9C-9FD7-F019EB3A465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04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D7CFF-27E0-E0E1-FFC0-2E5978A8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151ABA-B390-8477-B7AA-EE6DF3EDB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626184-443D-5537-DF69-71579E05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1B1A96-FB1E-97E9-4815-C26BC4298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B2B4C7-966E-83B0-A4A2-39EAA0FF8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58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64CC57-DB99-743C-DBB9-160646C0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688611-0916-D5EC-6F30-631752114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BCFAC1-4CCF-8349-F4EF-7E7A7F04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677E38-8B2E-93ED-C0A2-AC1585AB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264979-3610-FE29-69F7-BC0A1473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60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ADCB3-8E8B-A8C4-7A74-C677F7EA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4C40E8-5AFC-C54E-6088-363B5AC90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980E02-C976-CEE2-AFB7-E4F80217B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D88C8D-453F-8D7D-81CF-810DBC17B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8680FC5-CFCC-64B0-A4AD-9A22BA81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9EE2C3-D824-BFFD-5D93-81A525B0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434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49E4A-BDFB-E1C3-FE3E-586A418D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F16A815-E11B-4A5F-01CD-2B1C351F3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3A6604-C3F6-D0E4-B83F-7F17C18F2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39F5299-B43E-8513-9763-E55A6BC00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A751AB2-C9D8-8245-48A5-20CCBE975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EC6FB43-D434-C121-BCE6-30CA5033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70FADB1-6D01-2BE6-027C-C96ABAFBD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4CB14CF-BFCE-AA17-7CCA-D6269DDB7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24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250839-B592-1E35-3B40-611A7494A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F3ADA2-13D3-CE59-6E28-473E015D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AB93BF3-6C93-E56D-9E46-CF4D78B58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349413D-3A1B-7E6F-DAE8-2F0DF7F1A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29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9335CBD-281B-2424-CB9C-615869A0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258E259-1590-77DD-DCA0-BEC45820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6AAB0-3021-4AD5-F006-6FF8C64B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22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60DA5E-976E-8BBA-1328-DD53B6399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10AD3B-E225-8568-F352-5B04C71C7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C70E89-2ACE-139E-7197-1A83548B7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8E742DB-956C-A02B-E2F6-4E48891F2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BD1FE98-FC62-12BB-2690-5CE4397AF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6F2582-1BED-40CE-FE07-58BCE3EAE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20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5C9FC0-404A-B438-5963-7AA1003C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29AE972-5644-B1DA-CE15-7F4E1AA3C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3A1C198-8E12-3B9E-FA6A-4D84865B6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C7C536D-3AFD-E83E-9B19-2ADE5248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A15475E-0D6C-F878-1116-CF199AF9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4B0DD5-8F88-3AB4-1C1A-1A1AD94E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13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8FF1E75-69A3-1652-E665-DC669F69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1C283C-1108-572A-9F34-5BB8B1128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B7183DC-B684-CC3F-8BB9-F65AC8C7E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568531-2B50-F105-84F1-7581A0BE6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D407EE-FB05-29EF-7693-E66012AAE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74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>
            <a:extLst>
              <a:ext uri="{FF2B5EF4-FFF2-40B4-BE49-F238E27FC236}">
                <a16:creationId xmlns:a16="http://schemas.microsoft.com/office/drawing/2014/main" id="{D85DA9F5-6113-4006-B1FD-36603360A728}"/>
              </a:ext>
            </a:extLst>
          </p:cNvPr>
          <p:cNvSpPr/>
          <p:nvPr/>
        </p:nvSpPr>
        <p:spPr>
          <a:xfrm>
            <a:off x="177678" y="136523"/>
            <a:ext cx="5990119" cy="65849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40" name="Trójkąt równoramienny 39">
            <a:extLst>
              <a:ext uri="{FF2B5EF4-FFF2-40B4-BE49-F238E27FC236}">
                <a16:creationId xmlns:a16="http://schemas.microsoft.com/office/drawing/2014/main" id="{C233168A-1B55-4D93-9C62-C8A885945E14}"/>
              </a:ext>
            </a:extLst>
          </p:cNvPr>
          <p:cNvSpPr/>
          <p:nvPr/>
        </p:nvSpPr>
        <p:spPr>
          <a:xfrm flipV="1">
            <a:off x="3890297" y="136520"/>
            <a:ext cx="4411404" cy="6584954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oliniowy 12">
            <a:extLst>
              <a:ext uri="{FF2B5EF4-FFF2-40B4-BE49-F238E27FC236}">
                <a16:creationId xmlns:a16="http://schemas.microsoft.com/office/drawing/2014/main" id="{9702A5D6-91D4-4AA1-9547-42F2E14E4D65}"/>
              </a:ext>
            </a:extLst>
          </p:cNvPr>
          <p:cNvCxnSpPr>
            <a:cxnSpLocks/>
          </p:cNvCxnSpPr>
          <p:nvPr/>
        </p:nvCxnSpPr>
        <p:spPr>
          <a:xfrm flipH="1">
            <a:off x="6233018" y="120881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>
            <a:extLst>
              <a:ext uri="{FF2B5EF4-FFF2-40B4-BE49-F238E27FC236}">
                <a16:creationId xmlns:a16="http://schemas.microsoft.com/office/drawing/2014/main" id="{206CEAF3-9CB3-4AA3-BB8C-527411B704F6}"/>
              </a:ext>
            </a:extLst>
          </p:cNvPr>
          <p:cNvCxnSpPr>
            <a:cxnSpLocks/>
          </p:cNvCxnSpPr>
          <p:nvPr/>
        </p:nvCxnSpPr>
        <p:spPr>
          <a:xfrm flipH="1">
            <a:off x="6333686" y="136524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52048520-4DEB-4B34-BBA4-BE2FE0A72BBA}"/>
              </a:ext>
            </a:extLst>
          </p:cNvPr>
          <p:cNvSpPr/>
          <p:nvPr/>
        </p:nvSpPr>
        <p:spPr>
          <a:xfrm>
            <a:off x="0" y="5153092"/>
            <a:ext cx="12191999" cy="1486799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err="1">
                <a:solidFill>
                  <a:srgbClr val="A50021"/>
                </a:solidFill>
              </a:rPr>
              <a:t>Candidate</a:t>
            </a:r>
            <a:r>
              <a:rPr lang="pl-PL" b="1" dirty="0">
                <a:solidFill>
                  <a:srgbClr val="A50021"/>
                </a:solidFill>
              </a:rPr>
              <a:t> </a:t>
            </a:r>
            <a:r>
              <a:rPr lang="pl-PL" b="1" dirty="0" err="1">
                <a:solidFill>
                  <a:srgbClr val="A50021"/>
                </a:solidFill>
              </a:rPr>
              <a:t>Experience</a:t>
            </a:r>
            <a:r>
              <a:rPr lang="pl-PL" b="1" dirty="0">
                <a:solidFill>
                  <a:srgbClr val="A50021"/>
                </a:solidFill>
              </a:rPr>
              <a:t> – wybrane odpowiedzi</a:t>
            </a:r>
          </a:p>
        </p:txBody>
      </p:sp>
      <p:cxnSp>
        <p:nvCxnSpPr>
          <p:cNvPr id="23" name="Łącznik prostoliniowy 11">
            <a:extLst>
              <a:ext uri="{FF2B5EF4-FFF2-40B4-BE49-F238E27FC236}">
                <a16:creationId xmlns:a16="http://schemas.microsoft.com/office/drawing/2014/main" id="{3485DA33-6DEC-401E-9C09-F31D2F181310}"/>
              </a:ext>
            </a:extLst>
          </p:cNvPr>
          <p:cNvCxnSpPr>
            <a:cxnSpLocks/>
          </p:cNvCxnSpPr>
          <p:nvPr/>
        </p:nvCxnSpPr>
        <p:spPr>
          <a:xfrm>
            <a:off x="1241725" y="5599982"/>
            <a:ext cx="9708548" cy="0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C25759CF-0D5C-ECBD-B83E-392AA365AD37}"/>
              </a:ext>
            </a:extLst>
          </p:cNvPr>
          <p:cNvGrpSpPr/>
          <p:nvPr/>
        </p:nvGrpSpPr>
        <p:grpSpPr>
          <a:xfrm>
            <a:off x="8878351" y="5928692"/>
            <a:ext cx="2939416" cy="617993"/>
            <a:chOff x="-2" y="0"/>
            <a:chExt cx="3282952" cy="690399"/>
          </a:xfrm>
        </p:grpSpPr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id="{1FD0A102-F6E3-BEDF-F2CC-BBDDD5CE7CE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10" name="Graphic 129">
                <a:extLst>
                  <a:ext uri="{FF2B5EF4-FFF2-40B4-BE49-F238E27FC236}">
                    <a16:creationId xmlns:a16="http://schemas.microsoft.com/office/drawing/2014/main" id="{1E71CBD3-F6F5-4377-49FB-FA0829F8BDA4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0">
                <a:extLst>
                  <a:ext uri="{FF2B5EF4-FFF2-40B4-BE49-F238E27FC236}">
                    <a16:creationId xmlns:a16="http://schemas.microsoft.com/office/drawing/2014/main" id="{BEABCCAA-77DE-C151-A692-0A1075F82B4B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4" name="Graphic 131">
                <a:extLst>
                  <a:ext uri="{FF2B5EF4-FFF2-40B4-BE49-F238E27FC236}">
                    <a16:creationId xmlns:a16="http://schemas.microsoft.com/office/drawing/2014/main" id="{B147A73B-4E76-A30D-974C-F080335DADB6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5" name="Graphic 132">
                <a:extLst>
                  <a:ext uri="{FF2B5EF4-FFF2-40B4-BE49-F238E27FC236}">
                    <a16:creationId xmlns:a16="http://schemas.microsoft.com/office/drawing/2014/main" id="{4F3B3D7B-B721-A821-09DC-C4AD35ADE749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6" name="Graphic 133">
                <a:extLst>
                  <a:ext uri="{FF2B5EF4-FFF2-40B4-BE49-F238E27FC236}">
                    <a16:creationId xmlns:a16="http://schemas.microsoft.com/office/drawing/2014/main" id="{3ECE9C2B-9656-6182-F080-DB382638E7CC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8" name="Obraz 7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C66768A-121D-55C0-23A8-A0DD5733A08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raz 8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079C9057-C7CD-E4DB-BCA2-25EC44F2FC5F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Obraz 5" descr="Kandydat do rozmowy kwalifikacyjnej">
            <a:extLst>
              <a:ext uri="{FF2B5EF4-FFF2-40B4-BE49-F238E27FC236}">
                <a16:creationId xmlns:a16="http://schemas.microsoft.com/office/drawing/2014/main" id="{DAD4EAC5-3250-2281-2B94-50B9BEC7B4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369" y="184318"/>
            <a:ext cx="7206630" cy="480442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B3E6D30-8218-1701-4CE2-EAAF312A44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14" y="465391"/>
            <a:ext cx="2743200" cy="1190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2009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4B32A194-843B-4FC3-B76A-8F3FB747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2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EE0C7966-9800-4439-8CDD-890A4E31584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2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409681A-A7E3-43FC-8066-DD871425C0EC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D590916C-3E11-47E8-BCFD-C060768CEE35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Candidate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484B4BE-3382-B520-8E50-A99F740D17DF}"/>
              </a:ext>
            </a:extLst>
          </p:cNvPr>
          <p:cNvGrpSpPr/>
          <p:nvPr/>
        </p:nvGrpSpPr>
        <p:grpSpPr>
          <a:xfrm>
            <a:off x="787978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0CDBDA5B-0A38-593B-50D6-348E414AC118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8E62C174-5681-B21B-1F07-84828148C22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D69DFFAB-2BAA-1949-020F-E76131C15438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E0946A72-D20F-A416-33FD-4FC1E91987D1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967D62C1-0D0B-A5AA-936A-A0726642035E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6A289930-243C-6537-D85F-31210C35CB52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0E2E112-AA60-67FE-3078-68BA0FC3CDE4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F2AF8084-9433-56AA-97C4-CAD3B8A0A2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8" name="Wykres 27">
            <a:extLst>
              <a:ext uri="{FF2B5EF4-FFF2-40B4-BE49-F238E27FC236}">
                <a16:creationId xmlns:a16="http://schemas.microsoft.com/office/drawing/2014/main" id="{05991241-16B2-1FFB-7523-D3D56DD997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0931381"/>
              </p:ext>
            </p:extLst>
          </p:nvPr>
        </p:nvGraphicFramePr>
        <p:xfrm>
          <a:off x="893536" y="1364518"/>
          <a:ext cx="10460264" cy="4857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012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B7407-A64B-4DAC-6CFF-4302CAC19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CF0B0BA5-F46A-31A8-F025-6117406A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3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1473D3C9-CA3F-129C-8AD1-4BB6C3EB8053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3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35D94287-BF30-11DB-9E69-FA8007847ED2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2E91C17A-AFCB-DAF7-5D98-27705BA73A68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Candidate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24ED04E9-A8EA-D5B7-05F0-38DDBEAA622B}"/>
              </a:ext>
            </a:extLst>
          </p:cNvPr>
          <p:cNvGrpSpPr/>
          <p:nvPr/>
        </p:nvGrpSpPr>
        <p:grpSpPr>
          <a:xfrm>
            <a:off x="8236402" y="6215209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27CAB2CC-0A65-B750-4EEE-4AEB94239F16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A9AA5D03-8E6E-C1E7-2789-FA7AE0AB0D76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6A0753CD-C888-F438-9FE3-E377821BFD04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A92928BB-50F0-13F8-D06F-31FF5915537A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4DED53DA-2845-0012-6437-0026EBA06071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0D6885B3-3947-9048-8981-888A703F8D98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84EE05F-26F1-FAF9-C00D-7CFBFC3FFAEA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E97FDD49-7567-8ADF-1E18-D361B96A2033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8" name="Wykres 27">
            <a:extLst>
              <a:ext uri="{FF2B5EF4-FFF2-40B4-BE49-F238E27FC236}">
                <a16:creationId xmlns:a16="http://schemas.microsoft.com/office/drawing/2014/main" id="{CD3109EC-6DB4-EA4C-0F16-0233947230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1401659"/>
              </p:ext>
            </p:extLst>
          </p:nvPr>
        </p:nvGraphicFramePr>
        <p:xfrm>
          <a:off x="893535" y="1364518"/>
          <a:ext cx="10718361" cy="4850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7685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2BF79-1CE0-16A3-9A46-A9ADB5607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4773ECEA-F51D-9025-27D3-6FB6A546A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4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0F2865E9-9737-5CBD-9520-776048CCBD8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4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7B8FC09C-2301-24B7-00DA-706D19FE8F3A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7C57F5AF-50F5-44AB-9487-39D5AD18F9D3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Candidate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B49EB89E-938A-2B16-8177-66E6B298E56D}"/>
              </a:ext>
            </a:extLst>
          </p:cNvPr>
          <p:cNvGrpSpPr/>
          <p:nvPr/>
        </p:nvGrpSpPr>
        <p:grpSpPr>
          <a:xfrm>
            <a:off x="8120596" y="6229915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A18AF010-6AA8-B6AC-4AD9-7CDE87ED791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D020752B-8235-E3D0-BB7D-6C7B173ED4D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A087E4A1-671B-8F49-7A0D-9E8377EA36AE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2FC78A88-FFB8-A9B4-6087-092B26B0C018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14C27738-6736-E64A-A2F2-B664C2D38A0C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690DEB91-DD2F-C7D3-5651-E6B67AD11FC6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9E701C7-A210-6259-9B79-D7AB56C37710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D7BD5445-3EE0-2A35-B7E9-F19E4D14C14B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8" name="Wykres 27">
            <a:extLst>
              <a:ext uri="{FF2B5EF4-FFF2-40B4-BE49-F238E27FC236}">
                <a16:creationId xmlns:a16="http://schemas.microsoft.com/office/drawing/2014/main" id="{4C323B40-AD6E-89E2-9475-C5F544FD0E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493746"/>
              </p:ext>
            </p:extLst>
          </p:nvPr>
        </p:nvGraphicFramePr>
        <p:xfrm>
          <a:off x="838200" y="1220310"/>
          <a:ext cx="10754032" cy="5041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79539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CCE79-12F4-44D5-1457-F68A35C86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FB118C67-09CF-D188-CCE3-D8F6C611C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5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3CDB5615-E98F-901E-C5A1-1970E2490E94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5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0A770A82-9A48-80C8-E84D-498F08B87220}"/>
              </a:ext>
            </a:extLst>
          </p:cNvPr>
          <p:cNvSpPr/>
          <p:nvPr/>
        </p:nvSpPr>
        <p:spPr>
          <a:xfrm>
            <a:off x="838200" y="82681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D6F637FB-8E8D-2454-C096-2055598AA5D7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Candidate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53300205-34EA-7C2A-E8F5-B666DD3DF9E9}"/>
              </a:ext>
            </a:extLst>
          </p:cNvPr>
          <p:cNvGrpSpPr/>
          <p:nvPr/>
        </p:nvGrpSpPr>
        <p:grpSpPr>
          <a:xfrm>
            <a:off x="8182030" y="615732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D8C345AF-E25D-9793-F134-AA9F552389BF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F9D1C342-7A6A-0ED2-5DCC-C2C027DB29E5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5DA2CA81-B86C-70A7-EC3C-706F8BE52E81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A74600D2-0609-4BE8-A300-0799DFAF52F2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D95E4BA4-D93D-5E99-3932-B42E76D8BCAA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C439ACF8-B049-8CA9-60A3-0638E244632E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91E97C97-F672-EF6A-52E7-298AECCE9D2D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2CEFD5FD-CAC5-8D79-AB16-57B4D9981799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8" name="Wykres 27">
            <a:extLst>
              <a:ext uri="{FF2B5EF4-FFF2-40B4-BE49-F238E27FC236}">
                <a16:creationId xmlns:a16="http://schemas.microsoft.com/office/drawing/2014/main" id="{D61B87E4-C6A1-70B2-4303-E9D5602BB1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7866114"/>
              </p:ext>
            </p:extLst>
          </p:nvPr>
        </p:nvGraphicFramePr>
        <p:xfrm>
          <a:off x="838201" y="1184998"/>
          <a:ext cx="10528488" cy="5001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570168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113</Words>
  <Application>Microsoft Office PowerPoint</Application>
  <PresentationFormat>Panoramiczny</PresentationFormat>
  <Paragraphs>37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Lesiak-Mańka RCZKL</dc:creator>
  <cp:lastModifiedBy>Monika Lesiak-Mańka RCZKL</cp:lastModifiedBy>
  <cp:revision>5</cp:revision>
  <dcterms:created xsi:type="dcterms:W3CDTF">2026-08-25T06:52:00Z</dcterms:created>
  <dcterms:modified xsi:type="dcterms:W3CDTF">2026-09-04T10:06:28Z</dcterms:modified>
</cp:coreProperties>
</file>