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620" r:id="rId2"/>
    <p:sldId id="625" r:id="rId3"/>
    <p:sldId id="626" r:id="rId4"/>
    <p:sldId id="318" r:id="rId5"/>
    <p:sldId id="624" r:id="rId6"/>
    <p:sldId id="622" r:id="rId7"/>
    <p:sldId id="623" r:id="rId8"/>
    <p:sldId id="627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 i="0" u="none" strike="noStrike" kern="1200" baseline="0" dirty="0">
                <a:solidFill>
                  <a:srgbClr val="A50021"/>
                </a:solidFill>
              </a:rPr>
              <a:t>Czy Twoim zdaniem ogłoszenie, na które aplikowałeś było zrozumiałe?</a:t>
            </a:r>
          </a:p>
          <a:p>
            <a:pPr>
              <a:defRPr/>
            </a:pPr>
            <a:r>
              <a:rPr lang="pl-PL" sz="2000" b="1" i="0" u="none" strike="noStrike" kern="1200" baseline="0" dirty="0">
                <a:solidFill>
                  <a:srgbClr val="A50021"/>
                </a:solidFill>
              </a:rPr>
              <a:t>Odpowiedzi na TAK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odpowiedzi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141780799217351E-3"/>
                  <c:y val="0.1702297339755568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odpowiedzi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227979439569879E-2"/>
                  <c:y val="0.17296747323258935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odpowiedzi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272156802161016E-2"/>
                  <c:y val="0.16252335540482565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odpowiedzi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471598039972988E-2"/>
                  <c:y val="0.11690301361921689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425202001763539E-3"/>
          <c:y val="0.93308074171063027"/>
          <c:w val="0.98285774008023441"/>
          <c:h val="5.1747035642378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 i="0" u="none" strike="noStrike" kern="1200" spc="0" baseline="0" dirty="0">
                <a:solidFill>
                  <a:srgbClr val="A50021"/>
                </a:solidFill>
                <a:effectLst/>
              </a:rPr>
              <a:t>Jak oceniasz otrzymane przed spotkaniem niezbędne informacje organizacyjne (np. termin spotkania, adres, informacje o formie spotkania itp.)? </a:t>
            </a:r>
            <a:r>
              <a:rPr lang="pl-PL" sz="2000" b="1" i="0" u="none" strike="noStrike" kern="1200" spc="0" baseline="0" dirty="0">
                <a:solidFill>
                  <a:srgbClr val="A50021"/>
                </a:solidFill>
              </a:rPr>
              <a:t>Odpowiedzi na TAK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247159523736884E-2"/>
          <c:y val="0.21613106256407591"/>
          <c:w val="0.79927238875421347"/>
          <c:h val="0.6396931901042552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odpowiedzi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2819439356406304E-4"/>
                  <c:y val="8.4169995794785346E-2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odpowiedzi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302748764276374E-3"/>
                  <c:y val="8.9603124920355784E-2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odpowiedzi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486275298596671E-2"/>
                  <c:y val="8.1500122652088586E-2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odpowiedzi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899835032844296E-2"/>
                  <c:y val="6.6196487053036671E-2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425202001763539E-3"/>
          <c:y val="0.93308074171063027"/>
          <c:w val="0.98285774008023441"/>
          <c:h val="5.1747035642378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Czy opis stanowiska zamieszczony w ofercie pracy był zgodny z informacjami udzielonymi podczas rozmowy rekrutacyjnej? </a:t>
            </a:r>
          </a:p>
          <a:p>
            <a:pPr>
              <a:defRPr/>
            </a:pPr>
            <a:r>
              <a:rPr lang="pl-PL" sz="2000" b="1" i="0" u="none" strike="noStrike" kern="1200" spc="0" baseline="0" dirty="0">
                <a:solidFill>
                  <a:srgbClr val="A50021"/>
                </a:solidFill>
              </a:rPr>
              <a:t>Odpowiedzi na TAK</a:t>
            </a:r>
            <a:endParaRPr lang="pl-PL" sz="2000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118055555555558E-2"/>
          <c:y val="0.15182586270435325"/>
          <c:w val="0.77430859768378646"/>
          <c:h val="0.7005218575511986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odpowiedzi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809524092917397E-3"/>
                  <c:y val="6.5988211849158651E-2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odpowiedzi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3431211660891902E-3"/>
                  <c:y val="7.2874826963633621E-2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odpowiedzi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9611130039411327E-3"/>
                  <c:y val="5.9271342700265357E-2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odpowiedzi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72293108296489E-2"/>
                  <c:y val="5.9826646206826074E-2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Czy osoby, które brały udział w spotkaniu były do niego dobrze przygotowane?</a:t>
            </a:r>
          </a:p>
          <a:p>
            <a:pPr>
              <a:defRPr/>
            </a:pPr>
            <a:r>
              <a:rPr lang="pl-PL" sz="2000" b="1" i="0" u="none" strike="noStrike" kern="1200" spc="0" baseline="0" dirty="0">
                <a:solidFill>
                  <a:srgbClr val="A50021"/>
                </a:solidFill>
              </a:rPr>
              <a:t>Odpowiedzi na TAK</a:t>
            </a:r>
            <a:endParaRPr lang="pl-PL" sz="2000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odpowiedzi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0759229569428147E-17"/>
                  <c:y val="0.10531808509710465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 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odpowiedzi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9712671198826937E-3"/>
                  <c:y val="6.3354310461496824E-2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 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odpowiedzi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580494369181977E-2"/>
                  <c:y val="6.9397345870397031E-2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 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odpowiedzi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885068479530654E-2"/>
                  <c:y val="5.7446995841484182E-2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Odpowiedzi kandydatów 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9FE03-5782-46C0-A79C-0F8CD52352B6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7BE31-5AB4-46FF-95E1-025C9136E9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21E31F-5B8B-4464-9CD0-50DAABCC5201}" type="slidenum">
              <a:rPr lang="pl-PL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A61865-7A0F-7E04-D39F-2B98C68DB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885306-36AC-8DD2-F657-FC48CCA0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0A46E0-928E-E8AF-AE18-D79F649A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D96978-54DD-76BE-3F4D-3846FE0D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76C3F-CB1E-679E-D59E-2577DA5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5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D7CFF-27E0-E0E1-FFC0-2E5978A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51ABA-B390-8477-B7AA-EE6DF3ED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626184-443D-5537-DF69-71579E05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1B1A96-FB1E-97E9-4815-C26BC429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B2B4C7-966E-83B0-A4A2-39EAA0FF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58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4CC57-DB99-743C-DBB9-160646C0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88611-0916-D5EC-6F30-63175211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CFAC1-4CCF-8349-F4EF-7E7A7F0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677E38-8B2E-93ED-C0A2-AC1585AB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264979-3610-FE29-69F7-BC0A1473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6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ADCB3-8E8B-A8C4-7A74-C677F7EA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C40E8-5AFC-C54E-6088-363B5AC90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80E02-C976-CEE2-AFB7-E4F80217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D88C8D-453F-8D7D-81CF-810DBC17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680FC5-CFCC-64B0-A4AD-9A22BA81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09EE2C3-D824-BFFD-5D93-81A525B0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43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49E4A-BDFB-E1C3-FE3E-586A418D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16A815-E11B-4A5F-01CD-2B1C351F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3A6604-C3F6-D0E4-B83F-7F17C18F2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9F5299-B43E-8513-9763-E55A6BC0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751AB2-C9D8-8245-48A5-20CCBE97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EC6FB43-D434-C121-BCE6-30CA503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0FADB1-6D01-2BE6-027C-C96ABAFB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CB14CF-BFCE-AA17-7CCA-D6269DDB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250839-B592-1E35-3B40-611A749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AF3ADA2-13D3-CE59-6E28-473E015D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B93BF3-6C93-E56D-9E46-CF4D78B5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49413D-3A1B-7E6F-DAE8-2F0DF7F1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29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9335CBD-281B-2424-CB9C-615869A0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58E259-1590-77DD-DCA0-BEC45820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6AAB0-3021-4AD5-F006-6FF8C64B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60DA5E-976E-8BBA-1328-DD53B639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10AD3B-E225-8568-F352-5B04C71C7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C70E89-2ACE-139E-7197-1A83548B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E742DB-956C-A02B-E2F6-4E48891F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D1FE98-FC62-12BB-2690-5CE4397A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6F2582-1BED-40CE-FE07-58BCE3EA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20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C9FC0-404A-B438-5963-7AA1003C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9AE972-5644-B1DA-CE15-7F4E1A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A1C198-8E12-3B9E-FA6A-4D84865B6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7C536D-3AFD-E83E-9B19-2ADE5248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15475E-0D6C-F878-1116-CF199AF9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4B0DD5-8F88-3AB4-1C1A-1A1AD94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13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FC023-7A73-B111-A0E2-DE59A63D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AFEDD3-C370-6BC8-C2BE-2BAD13340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D5B7E3-99EC-B9CC-87FA-6B0D3288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A4F0-E004-C6FF-F949-D7C4F242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3E1E7-64BE-6C25-0312-211CBA8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0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DF6BA7E-4708-8C45-4031-637761E7D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CBB9ABC-E852-E2A8-8857-B6B2FDAEC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0FF94A-2536-E9A4-25FD-B03E77CA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685CE1-56BC-7F99-552A-3D61FAB81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C0C93-7572-5E5D-B446-7B329710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9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 userDrawn="1"/>
        </p:nvSpPr>
        <p:spPr>
          <a:xfrm>
            <a:off x="4368800" y="1255713"/>
            <a:ext cx="7823200" cy="4445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l-PL" sz="280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339" y="2348880"/>
            <a:ext cx="6336704" cy="4320480"/>
          </a:xfrm>
        </p:spPr>
        <p:txBody>
          <a:bodyPr/>
          <a:lstStyle>
            <a:lvl1pPr marL="342900" indent="-342900">
              <a:buClr>
                <a:srgbClr val="800000"/>
              </a:buClr>
              <a:buFont typeface="Wingdings" pitchFamily="2" charset="2"/>
              <a:buChar char="§"/>
              <a:defRPr sz="17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6B43-B6DA-40EA-9F1F-D7C0D72606AA}" type="datetime1">
              <a:rPr lang="pl-PL" smtClean="0"/>
              <a:t>10.09.2026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61D8-8AE1-4A9C-9FD7-F019EB3A46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0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8FF1E75-69A3-1652-E665-DC669F69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C283C-1108-572A-9F34-5BB8B112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7183DC-B684-CC3F-8BB9-F65AC8C7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568531-2B50-F105-84F1-7581A0BE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D407EE-FB05-29EF-7693-E66012AAE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>
            <a:extLst>
              <a:ext uri="{FF2B5EF4-FFF2-40B4-BE49-F238E27FC236}">
                <a16:creationId xmlns:a16="http://schemas.microsoft.com/office/drawing/2014/main" id="{D85DA9F5-6113-4006-B1FD-36603360A728}"/>
              </a:ext>
            </a:extLst>
          </p:cNvPr>
          <p:cNvSpPr/>
          <p:nvPr/>
        </p:nvSpPr>
        <p:spPr>
          <a:xfrm>
            <a:off x="177678" y="136523"/>
            <a:ext cx="5990119" cy="6584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" name="Trójkąt równoramienny 39">
            <a:extLst>
              <a:ext uri="{FF2B5EF4-FFF2-40B4-BE49-F238E27FC236}">
                <a16:creationId xmlns:a16="http://schemas.microsoft.com/office/drawing/2014/main" id="{C233168A-1B55-4D93-9C62-C8A885945E14}"/>
              </a:ext>
            </a:extLst>
          </p:cNvPr>
          <p:cNvSpPr/>
          <p:nvPr/>
        </p:nvSpPr>
        <p:spPr>
          <a:xfrm flipV="1">
            <a:off x="3890297" y="136520"/>
            <a:ext cx="4411404" cy="658495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oliniowy 12">
            <a:extLst>
              <a:ext uri="{FF2B5EF4-FFF2-40B4-BE49-F238E27FC236}">
                <a16:creationId xmlns:a16="http://schemas.microsoft.com/office/drawing/2014/main" id="{9702A5D6-91D4-4AA1-9547-42F2E14E4D65}"/>
              </a:ext>
            </a:extLst>
          </p:cNvPr>
          <p:cNvCxnSpPr>
            <a:cxnSpLocks/>
          </p:cNvCxnSpPr>
          <p:nvPr/>
        </p:nvCxnSpPr>
        <p:spPr>
          <a:xfrm flipH="1">
            <a:off x="6233018" y="120881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oliniowy 12">
            <a:extLst>
              <a:ext uri="{FF2B5EF4-FFF2-40B4-BE49-F238E27FC236}">
                <a16:creationId xmlns:a16="http://schemas.microsoft.com/office/drawing/2014/main" id="{206CEAF3-9CB3-4AA3-BB8C-527411B704F6}"/>
              </a:ext>
            </a:extLst>
          </p:cNvPr>
          <p:cNvCxnSpPr>
            <a:cxnSpLocks/>
          </p:cNvCxnSpPr>
          <p:nvPr/>
        </p:nvCxnSpPr>
        <p:spPr>
          <a:xfrm flipH="1">
            <a:off x="6333686" y="136524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52048520-4DEB-4B34-BBA4-BE2FE0A72BBA}"/>
              </a:ext>
            </a:extLst>
          </p:cNvPr>
          <p:cNvSpPr/>
          <p:nvPr/>
        </p:nvSpPr>
        <p:spPr>
          <a:xfrm>
            <a:off x="0" y="5153092"/>
            <a:ext cx="12191999" cy="148679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solidFill>
                  <a:srgbClr val="A50021"/>
                </a:solidFill>
              </a:rPr>
              <a:t>CANDIDATE EXPERIENCE – WYBRANE ODPOWIEDZI</a:t>
            </a:r>
            <a:endParaRPr lang="pl-PL" b="1" dirty="0">
              <a:solidFill>
                <a:srgbClr val="A50021"/>
              </a:solidFill>
            </a:endParaRPr>
          </a:p>
        </p:txBody>
      </p:sp>
      <p:cxnSp>
        <p:nvCxnSpPr>
          <p:cNvPr id="23" name="Łącznik prostoliniowy 11">
            <a:extLst>
              <a:ext uri="{FF2B5EF4-FFF2-40B4-BE49-F238E27FC236}">
                <a16:creationId xmlns:a16="http://schemas.microsoft.com/office/drawing/2014/main" id="{3485DA33-6DEC-401E-9C09-F31D2F181310}"/>
              </a:ext>
            </a:extLst>
          </p:cNvPr>
          <p:cNvCxnSpPr>
            <a:cxnSpLocks/>
          </p:cNvCxnSpPr>
          <p:nvPr/>
        </p:nvCxnSpPr>
        <p:spPr>
          <a:xfrm>
            <a:off x="1241725" y="5599982"/>
            <a:ext cx="9708548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4">
            <a:extLst>
              <a:ext uri="{FF2B5EF4-FFF2-40B4-BE49-F238E27FC236}">
                <a16:creationId xmlns:a16="http://schemas.microsoft.com/office/drawing/2014/main" id="{C25759CF-0D5C-ECBD-B83E-392AA365AD37}"/>
              </a:ext>
            </a:extLst>
          </p:cNvPr>
          <p:cNvGrpSpPr/>
          <p:nvPr/>
        </p:nvGrpSpPr>
        <p:grpSpPr>
          <a:xfrm>
            <a:off x="8878351" y="5928692"/>
            <a:ext cx="2939416" cy="617993"/>
            <a:chOff x="-2" y="0"/>
            <a:chExt cx="3282952" cy="690399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1FD0A102-F6E3-BEDF-F2CC-BBDDD5CE7C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10" name="Graphic 129">
                <a:extLst>
                  <a:ext uri="{FF2B5EF4-FFF2-40B4-BE49-F238E27FC236}">
                    <a16:creationId xmlns:a16="http://schemas.microsoft.com/office/drawing/2014/main" id="{1E71CBD3-F6F5-4377-49FB-FA0829F8BDA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0">
                <a:extLst>
                  <a:ext uri="{FF2B5EF4-FFF2-40B4-BE49-F238E27FC236}">
                    <a16:creationId xmlns:a16="http://schemas.microsoft.com/office/drawing/2014/main" id="{BEABCCAA-77DE-C151-A692-0A1075F82B4B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Graphic 131">
                <a:extLst>
                  <a:ext uri="{FF2B5EF4-FFF2-40B4-BE49-F238E27FC236}">
                    <a16:creationId xmlns:a16="http://schemas.microsoft.com/office/drawing/2014/main" id="{B147A73B-4E76-A30D-974C-F080335DADB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Graphic 132">
                <a:extLst>
                  <a:ext uri="{FF2B5EF4-FFF2-40B4-BE49-F238E27FC236}">
                    <a16:creationId xmlns:a16="http://schemas.microsoft.com/office/drawing/2014/main" id="{4F3B3D7B-B721-A821-09DC-C4AD35ADE74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Graphic 133">
                <a:extLst>
                  <a:ext uri="{FF2B5EF4-FFF2-40B4-BE49-F238E27FC236}">
                    <a16:creationId xmlns:a16="http://schemas.microsoft.com/office/drawing/2014/main" id="{3ECE9C2B-9656-6182-F080-DB382638E7CC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8" name="Obraz 7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C66768A-121D-55C0-23A8-A0DD5733A08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Obraz 8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79C9057-C7CD-E4DB-BCA2-25EC44F2FC5F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Obraz 5" descr="Kandydat do rozmowy kwalifikacyjnej">
            <a:extLst>
              <a:ext uri="{FF2B5EF4-FFF2-40B4-BE49-F238E27FC236}">
                <a16:creationId xmlns:a16="http://schemas.microsoft.com/office/drawing/2014/main" id="{DAD4EAC5-3250-2281-2B94-50B9BEC7B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369" y="184318"/>
            <a:ext cx="7206630" cy="480442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B3E6D30-8218-1701-4CE2-EAAF312A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14" y="465391"/>
            <a:ext cx="2743200" cy="1190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200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D004A-F9EA-BF10-D26C-A7A67F502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2680F216-2032-C1FD-B566-F2D3913E4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2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A4620CDC-6257-3D2D-EE41-95CEDF81150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2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47163393-43C9-C3C2-CE9F-1B7287AC8369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BE3B4E14-1BB6-4E19-D041-6457F17D02BE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Ankieta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09F2479-F7A6-9DF7-25E5-FB0377F869E1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9749A639-D7E2-6F95-B2B5-F50A1641572E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701DDBD2-24E3-56CE-F8BB-E4256FB3C013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7DA8588F-9DFE-DFAC-488E-929568C464D7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9853BCF-B8B8-79D0-2896-E9FBBAA08C1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07F09700-D0AC-D40F-280A-F13C238CEF1D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ACE5D22C-C8C1-63C4-D546-7D45254D2A4D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1DEBE250-ACB8-A4F6-5631-AA71AF7F77D1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91052B3-3E4C-EF4A-D2BC-F889D826B055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5550AE6-56B9-F91E-7108-DCE0FCA033E8}"/>
              </a:ext>
            </a:extLst>
          </p:cNvPr>
          <p:cNvSpPr txBox="1"/>
          <p:nvPr/>
        </p:nvSpPr>
        <p:spPr>
          <a:xfrm>
            <a:off x="838200" y="1444752"/>
            <a:ext cx="110732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A50021"/>
                </a:solidFill>
              </a:rPr>
              <a:t>Poznajemy doświadczenia kandydatów uczestniczących w procesach rekrutacyjnych na </a:t>
            </a:r>
            <a:br>
              <a:rPr lang="pl-PL" sz="2000" b="1" dirty="0">
                <a:solidFill>
                  <a:srgbClr val="A50021"/>
                </a:solidFill>
              </a:rPr>
            </a:br>
            <a:r>
              <a:rPr lang="pl-PL" sz="2000" b="1" dirty="0">
                <a:solidFill>
                  <a:srgbClr val="A50021"/>
                </a:solidFill>
              </a:rPr>
              <a:t>Politechnice Łódzkiej</a:t>
            </a:r>
          </a:p>
          <a:p>
            <a:pPr algn="ctr"/>
            <a:endParaRPr lang="pl-PL" sz="2000" dirty="0"/>
          </a:p>
          <a:p>
            <a:r>
              <a:rPr lang="pl-PL" sz="2000" dirty="0"/>
              <a:t>Ankieta </a:t>
            </a:r>
            <a:r>
              <a:rPr lang="pl-PL" sz="2000" dirty="0" err="1"/>
              <a:t>Candidate</a:t>
            </a:r>
            <a:r>
              <a:rPr lang="pl-PL" sz="2000" dirty="0"/>
              <a:t> </a:t>
            </a:r>
            <a:r>
              <a:rPr lang="pl-PL" sz="2000" dirty="0" err="1"/>
              <a:t>Experience</a:t>
            </a:r>
            <a:r>
              <a:rPr lang="pl-PL" sz="2000" dirty="0"/>
              <a:t> została opracowana jako rezultat działania przewidzianego w </a:t>
            </a:r>
            <a:r>
              <a:rPr lang="pl-PL" sz="2000" b="1" dirty="0"/>
              <a:t>Planie Równości Płci Politechniki Łódzkiej na lata 2022–2024</a:t>
            </a:r>
            <a:r>
              <a:rPr lang="pl-PL" sz="2000" dirty="0"/>
              <a:t>. Jej wdrożenie stanowi również realizację działania </a:t>
            </a:r>
            <a:r>
              <a:rPr lang="pl-PL" sz="2000"/>
              <a:t>ujętego w </a:t>
            </a:r>
            <a:r>
              <a:rPr lang="pl-PL" sz="2000" b="1" dirty="0"/>
              <a:t>Planie Działań HR Excellence in </a:t>
            </a:r>
            <a:r>
              <a:rPr lang="pl-PL" sz="2000" b="1" dirty="0" err="1"/>
              <a:t>Research</a:t>
            </a:r>
            <a:r>
              <a:rPr lang="pl-PL" sz="2000" dirty="0"/>
              <a:t>.</a:t>
            </a:r>
          </a:p>
          <a:p>
            <a:endParaRPr lang="pl-PL" sz="2000" dirty="0"/>
          </a:p>
          <a:p>
            <a:r>
              <a:rPr lang="pl-PL" sz="2000" dirty="0"/>
              <a:t>Badanie jest prowadzone online wśród osób kandydujących do pracy na Politechnice Łódzkiej, po zakończeniu procesów konkursowych, niezależnie od ich wyniku.</a:t>
            </a:r>
          </a:p>
          <a:p>
            <a:endParaRPr lang="pl-PL" sz="2000" dirty="0"/>
          </a:p>
          <a:p>
            <a:r>
              <a:rPr lang="pl-PL" sz="2000" b="1" dirty="0"/>
              <a:t>Zakres prezentowanych wyników: 2023–2026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812806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D64CC-F28B-5E3D-EE5B-C3E4108DB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57722742-AF3C-0F4F-1278-77E63AD9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3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49C58CF2-2467-229C-2119-1459EFE6472D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3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16A2B637-5214-1647-0489-990552CA412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BF173D57-BFAD-BAA8-79BE-478DAEBAE267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 i zakres badania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5E57873-1280-8C72-F3D8-753931E30C41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F9223053-27E2-8A73-9218-38ED43E70B1D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97A177A-4FFC-1AB3-B994-F564FBA5AB1A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B0E6146E-0B2D-95BA-9DE9-C7AE8C0584B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58790A05-B9F2-EEA9-3473-519EAD22DD0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A3F86CF6-84E7-7EC4-1AFB-C33DE2105F3D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143EF577-702C-CCF9-A75E-9E89DFD43BE0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0CDC65B5-F363-74F2-B278-82C89CC52A61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BDB58380-7672-1CFF-4330-68FAE8E82459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E311219-BB2F-04D3-C969-060CC28FF949}"/>
              </a:ext>
            </a:extLst>
          </p:cNvPr>
          <p:cNvSpPr txBox="1"/>
          <p:nvPr/>
        </p:nvSpPr>
        <p:spPr>
          <a:xfrm>
            <a:off x="838200" y="1444752"/>
            <a:ext cx="1107325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rgbClr val="A50021"/>
                </a:solidFill>
              </a:rPr>
              <a:t>Cel badania</a:t>
            </a:r>
          </a:p>
          <a:p>
            <a:endParaRPr lang="pl-PL" sz="2000" dirty="0"/>
          </a:p>
          <a:p>
            <a:r>
              <a:rPr lang="pl-PL" sz="2000" dirty="0"/>
              <a:t>Systematyczne poznawanie opinii kandydatów na temat ich doświadczeń związanych z rekrutacją na Politechnice Łódzkiej.</a:t>
            </a:r>
          </a:p>
          <a:p>
            <a:endParaRPr lang="pl-PL" sz="2000" dirty="0"/>
          </a:p>
          <a:p>
            <a:pPr algn="ctr"/>
            <a:r>
              <a:rPr lang="pl-PL" sz="2000" b="1" dirty="0">
                <a:solidFill>
                  <a:srgbClr val="A50021"/>
                </a:solidFill>
              </a:rPr>
              <a:t>Ankieta pozwala ocenić:</a:t>
            </a:r>
          </a:p>
          <a:p>
            <a:pPr algn="ctr"/>
            <a:endParaRPr lang="pl-PL" sz="2000" dirty="0">
              <a:solidFill>
                <a:srgbClr val="A50021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organizację i przebieg procesu rekrutacji,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przejrzystość procedur,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dostępność i sposób przekazywania informacji,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jakość kontaktu z przedstawicielami Uczelni,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atmosferę podczas spotkań rekrutacyjnych,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terminowość komunikacji,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przygotowanie osób odpowiedzialnych za realizację procesu rekrutacyjnego.</a:t>
            </a:r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65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B32A194-843B-4FC3-B76A-8F3FB747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E0C7966-9800-4439-8CDD-890A4E3158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4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409681A-A7E3-43FC-8066-DD871425C0EC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590916C-3E11-47E8-BCFD-C060768CEE35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Wyniki ankiety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484B4BE-3382-B520-8E50-A99F740D17DF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CDBDA5B-0A38-593B-50D6-348E414AC1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E62C174-5681-B21B-1F07-84828148C22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69DFFAB-2BAA-1949-020F-E76131C1543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946A72-D20F-A416-33FD-4FC1E91987D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67D62C1-0D0B-A5AA-936A-A072664203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289930-243C-6537-D85F-31210C35CB5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E2E112-AA60-67FE-3078-68BA0FC3CD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2AF8084-9433-56AA-97C4-CAD3B8A0A2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05991241-16B2-1FFB-7523-D3D56DD99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0931381"/>
              </p:ext>
            </p:extLst>
          </p:nvPr>
        </p:nvGraphicFramePr>
        <p:xfrm>
          <a:off x="893536" y="1364518"/>
          <a:ext cx="10460264" cy="4857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12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B7407-A64B-4DAC-6CFF-4302CAC19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CF0B0BA5-F46A-31A8-F025-6117406A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1473D3C9-CA3F-129C-8AD1-4BB6C3EB805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5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35D94287-BF30-11DB-9E69-FA8007847ED2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2E91C17A-AFCB-DAF7-5D98-27705BA73A68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Wyniki ankiety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24ED04E9-A8EA-D5B7-05F0-38DDBEAA622B}"/>
              </a:ext>
            </a:extLst>
          </p:cNvPr>
          <p:cNvGrpSpPr/>
          <p:nvPr/>
        </p:nvGrpSpPr>
        <p:grpSpPr>
          <a:xfrm>
            <a:off x="8236402" y="6215209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27CAB2CC-0A65-B750-4EEE-4AEB94239F16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A9AA5D03-8E6E-C1E7-2789-FA7AE0AB0D76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6A0753CD-C888-F438-9FE3-E377821BFD04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A92928BB-50F0-13F8-D06F-31FF5915537A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4DED53DA-2845-0012-6437-0026EBA06071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0D6885B3-3947-9048-8981-888A703F8D98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84EE05F-26F1-FAF9-C00D-7CFBFC3FFAEA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E97FDD49-7567-8ADF-1E18-D361B96A2033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CD3109EC-6DB4-EA4C-0F16-0233947230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401659"/>
              </p:ext>
            </p:extLst>
          </p:nvPr>
        </p:nvGraphicFramePr>
        <p:xfrm>
          <a:off x="893535" y="1364518"/>
          <a:ext cx="10718361" cy="4850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7685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BF79-1CE0-16A3-9A46-A9ADB560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773ECEA-F51D-9025-27D3-6FB6A546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6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0F2865E9-9737-5CBD-9520-776048CCBD8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6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7B8FC09C-2301-24B7-00DA-706D19FE8F3A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7C57F5AF-50F5-44AB-9487-39D5AD18F9D3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Wyniki ankiety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49EB89E-938A-2B16-8177-66E6B298E56D}"/>
              </a:ext>
            </a:extLst>
          </p:cNvPr>
          <p:cNvGrpSpPr/>
          <p:nvPr/>
        </p:nvGrpSpPr>
        <p:grpSpPr>
          <a:xfrm>
            <a:off x="8120596" y="6229915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A18AF010-6AA8-B6AC-4AD9-7CDE87ED791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D020752B-8235-E3D0-BB7D-6C7B173ED4D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A087E4A1-671B-8F49-7A0D-9E8377EA36AE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2FC78A88-FFB8-A9B4-6087-092B26B0C018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14C27738-6736-E64A-A2F2-B664C2D38A0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90DEB91-DD2F-C7D3-5651-E6B67AD11FC6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9E701C7-A210-6259-9B79-D7AB56C3771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D7BD5445-3EE0-2A35-B7E9-F19E4D14C14B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4C323B40-AD6E-89E2-9475-C5F544FD0E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493746"/>
              </p:ext>
            </p:extLst>
          </p:nvPr>
        </p:nvGraphicFramePr>
        <p:xfrm>
          <a:off x="838200" y="1220310"/>
          <a:ext cx="10754032" cy="504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9539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CCE79-12F4-44D5-1457-F68A35C8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B118C67-09CF-D188-CCE3-D8F6C611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7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3CDB5615-E98F-901E-C5A1-1970E2490E94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7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0A770A82-9A48-80C8-E84D-498F08B87220}"/>
              </a:ext>
            </a:extLst>
          </p:cNvPr>
          <p:cNvSpPr/>
          <p:nvPr/>
        </p:nvSpPr>
        <p:spPr>
          <a:xfrm>
            <a:off x="838200" y="82681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6F637FB-8E8D-2454-C096-2055598AA5D7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Wyniki ankiety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3300205-34EA-7C2A-E8F5-B666DD3DF9E9}"/>
              </a:ext>
            </a:extLst>
          </p:cNvPr>
          <p:cNvGrpSpPr/>
          <p:nvPr/>
        </p:nvGrpSpPr>
        <p:grpSpPr>
          <a:xfrm>
            <a:off x="8182030" y="615732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D8C345AF-E25D-9793-F134-AA9F552389BF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F9D1C342-7A6A-0ED2-5DCC-C2C027DB29E5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5DA2CA81-B86C-70A7-EC3C-706F8BE52E81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A74600D2-0609-4BE8-A300-0799DFAF52F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D95E4BA4-D93D-5E99-3932-B42E76D8BCAA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C439ACF8-B049-8CA9-60A3-0638E244632E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91E97C97-F672-EF6A-52E7-298AECCE9D2D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2CEFD5FD-CAC5-8D79-AB16-57B4D9981799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D61B87E4-C6A1-70B2-4303-E9D5602BB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7866114"/>
              </p:ext>
            </p:extLst>
          </p:nvPr>
        </p:nvGraphicFramePr>
        <p:xfrm>
          <a:off x="838201" y="1184998"/>
          <a:ext cx="10528488" cy="5001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7016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EEFF6-5DA2-E273-4DB6-5E5F69A75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E608C406-953E-F25F-0135-721A2F496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8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470A2AD4-39E0-BFEC-C296-A2A5F223540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8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7A83BC29-E74B-3043-4676-093E13272C69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F53972B0-8818-73C5-75C4-C12FA302B647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Wnioski z badania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DF007715-3211-9495-71E7-A708511A43E3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1EF7B02B-73BA-E64C-D6F5-E81D085273DD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57A51536-B6F7-3D20-C613-E9F1B3B7108D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3732FC58-D241-8DC4-5F7A-6E3303889D25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7DF63850-5E5A-D232-A18E-DEF32B51744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DA28C9B4-3743-0973-D612-956D2488E52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7281E28F-7919-A4A5-61D5-845827EDDA11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C55FDC6-3890-266C-17C0-FA78AB557DA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CADC23F-731E-EC1B-F574-01662C3002C3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D59DB21-C47E-4CFD-03CA-673CD8B9E2FD}"/>
              </a:ext>
            </a:extLst>
          </p:cNvPr>
          <p:cNvSpPr txBox="1"/>
          <p:nvPr/>
        </p:nvSpPr>
        <p:spPr>
          <a:xfrm>
            <a:off x="838200" y="1820051"/>
            <a:ext cx="110732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l-PL" sz="2000" dirty="0"/>
              <a:t>Wyniki wskazują na pozytywną ocenę analizowanych aspektów procesu rekrutacji. </a:t>
            </a:r>
          </a:p>
          <a:p>
            <a:pPr lvl="0" algn="just"/>
            <a:endParaRPr lang="pl-PL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l-PL" sz="2000" dirty="0"/>
              <a:t>Regularne pozyskiwanie informacji zwrotnej umożliwia monitorowanie doświadczeń kandydatów oraz identyfikowanie mocnych stron procesu i obszarów wymagających dalszego doskonalenia. </a:t>
            </a:r>
          </a:p>
          <a:p>
            <a:pPr lvl="0" algn="just"/>
            <a:endParaRPr lang="pl-PL" sz="20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l-PL" sz="2000" dirty="0"/>
              <a:t>Badanie wspiera realizację zasad </a:t>
            </a:r>
            <a:r>
              <a:rPr lang="pl-PL" sz="2000" b="1" dirty="0"/>
              <a:t>otwartej, transparentnej i merytorycznej rekrutacji nauczycieli akademickich (Polityka OTM-R). </a:t>
            </a:r>
            <a:r>
              <a:rPr lang="pl-PL" sz="2000" dirty="0"/>
              <a:t>Stanowi istotny element strategii </a:t>
            </a:r>
            <a:r>
              <a:rPr lang="pl-PL" sz="2000" b="1" dirty="0"/>
              <a:t>HR Excellence in </a:t>
            </a:r>
            <a:r>
              <a:rPr lang="pl-PL" sz="2000" b="1" dirty="0" err="1"/>
              <a:t>Research</a:t>
            </a:r>
            <a:r>
              <a:rPr lang="pl-PL" sz="2000" dirty="0"/>
              <a:t>, ukierunkowanej na rozwijanie wysokich standardów polityki kadrowej w instytucjach naukowych.</a:t>
            </a:r>
          </a:p>
          <a:p>
            <a:pPr lvl="0" algn="just"/>
            <a:endParaRPr lang="pl-PL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sz="2000" b="1" dirty="0"/>
              <a:t>Opinie kandydatów wspierają ciągłe doskonalenie jakości rekrutacji na Politechnice Łódzkiej.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3456945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344</Words>
  <Application>Microsoft Office PowerPoint</Application>
  <PresentationFormat>Panoramiczny</PresentationFormat>
  <Paragraphs>73</Paragraphs>
  <Slides>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Lesiak-Mańka RCZKL</dc:creator>
  <cp:lastModifiedBy>Monika Lesiak-Mańka RCZKL</cp:lastModifiedBy>
  <cp:revision>8</cp:revision>
  <dcterms:created xsi:type="dcterms:W3CDTF">2026-08-25T06:52:00Z</dcterms:created>
  <dcterms:modified xsi:type="dcterms:W3CDTF">2026-09-10T10:15:48Z</dcterms:modified>
</cp:coreProperties>
</file>