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620" r:id="rId2"/>
    <p:sldId id="318" r:id="rId3"/>
    <p:sldId id="621" r:id="rId4"/>
    <p:sldId id="622" r:id="rId5"/>
    <p:sldId id="623" r:id="rId6"/>
    <p:sldId id="624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dirty="0" err="1">
                <a:solidFill>
                  <a:srgbClr val="A50021"/>
                </a:solidFill>
              </a:rPr>
              <a:t>Main</a:t>
            </a:r>
            <a:r>
              <a:rPr lang="pl-PL" dirty="0">
                <a:solidFill>
                  <a:srgbClr val="A50021"/>
                </a:solidFill>
              </a:rPr>
              <a:t> </a:t>
            </a:r>
            <a:r>
              <a:rPr lang="pl-PL" dirty="0" err="1">
                <a:solidFill>
                  <a:srgbClr val="A50021"/>
                </a:solidFill>
              </a:rPr>
              <a:t>reason</a:t>
            </a:r>
            <a:r>
              <a:rPr lang="pl-PL" dirty="0">
                <a:solidFill>
                  <a:srgbClr val="A50021"/>
                </a:solidFill>
              </a:rPr>
              <a:t> for </a:t>
            </a:r>
            <a:r>
              <a:rPr lang="pl-PL" dirty="0" err="1">
                <a:solidFill>
                  <a:srgbClr val="A50021"/>
                </a:solidFill>
              </a:rPr>
              <a:t>leaving</a:t>
            </a:r>
            <a:r>
              <a:rPr lang="pl-PL" dirty="0">
                <a:solidFill>
                  <a:srgbClr val="A50021"/>
                </a:solidFill>
              </a:rPr>
              <a:t> TUL</a:t>
            </a:r>
            <a:endParaRPr lang="en-US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Low salary</c:v>
                </c:pt>
                <c:pt idx="1">
                  <c:v>Expiration of employment contract</c:v>
                </c:pt>
                <c:pt idx="2">
                  <c:v>Retirement/Pension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14</c:v>
                </c:pt>
                <c:pt idx="1">
                  <c:v>14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What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do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you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rate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best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work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TUL 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Employment stability</c:v>
                </c:pt>
                <c:pt idx="1">
                  <c:v>Cooperation between departments/units of TUL</c:v>
                </c:pt>
                <c:pt idx="2">
                  <c:v>Work hours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0.15</c:v>
                </c:pt>
                <c:pt idx="1">
                  <c:v>0.15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baseline="0" dirty="0" err="1">
                <a:solidFill>
                  <a:srgbClr val="A50021"/>
                </a:solidFill>
                <a:effectLst/>
              </a:rPr>
              <a:t>What</a:t>
            </a:r>
            <a:r>
              <a:rPr lang="pl-PL" sz="2128" b="1" i="0" u="none" strike="noStrike" baseline="0" dirty="0">
                <a:solidFill>
                  <a:srgbClr val="A50021"/>
                </a:solidFill>
                <a:effectLst/>
              </a:rPr>
              <a:t> do </a:t>
            </a:r>
            <a:r>
              <a:rPr lang="pl-PL" sz="2128" b="1" i="0" u="none" strike="noStrike" baseline="0" dirty="0" err="1">
                <a:solidFill>
                  <a:srgbClr val="A50021"/>
                </a:solidFill>
                <a:effectLst/>
              </a:rPr>
              <a:t>you</a:t>
            </a:r>
            <a:r>
              <a:rPr lang="pl-PL" sz="2128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baseline="0" dirty="0" err="1">
                <a:solidFill>
                  <a:srgbClr val="A50021"/>
                </a:solidFill>
                <a:effectLst/>
              </a:rPr>
              <a:t>rate</a:t>
            </a:r>
            <a:r>
              <a:rPr lang="pl-PL" sz="2128" b="1" i="0" u="none" strike="noStrike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2128" b="1" i="0" u="none" strike="noStrike" baseline="0" dirty="0" err="1">
                <a:solidFill>
                  <a:srgbClr val="A50021"/>
                </a:solidFill>
                <a:effectLst/>
              </a:rPr>
              <a:t>best</a:t>
            </a:r>
            <a:r>
              <a:rPr lang="pl-PL" sz="2128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baseline="0" dirty="0" err="1">
                <a:solidFill>
                  <a:srgbClr val="A50021"/>
                </a:solidFill>
                <a:effectLst/>
              </a:rPr>
              <a:t>work</a:t>
            </a:r>
            <a:r>
              <a:rPr lang="pl-PL" sz="2128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baseline="0" dirty="0">
                <a:solidFill>
                  <a:srgbClr val="A50021"/>
                </a:solidFill>
                <a:effectLst/>
              </a:rPr>
              <a:t> TUL </a:t>
            </a:r>
            <a:endParaRPr lang="en-US" dirty="0">
              <a:solidFill>
                <a:srgbClr val="A50021"/>
              </a:solidFill>
            </a:endParaRPr>
          </a:p>
        </c:rich>
      </c:tx>
      <c:layout>
        <c:manualLayout>
          <c:xMode val="edge"/>
          <c:yMode val="edge"/>
          <c:x val="0.23479244962668014"/>
          <c:y val="3.5738028991420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Employment stability</c:v>
                </c:pt>
                <c:pt idx="1">
                  <c:v>Team atmosphere</c:v>
                </c:pt>
                <c:pt idx="2">
                  <c:v>Social benefits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0.19</c:v>
                </c:pt>
                <c:pt idx="1">
                  <c:v>0.19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4DE-434F-AB4D-75CAE810892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24DE-434F-AB4D-75CAE810892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24DE-434F-AB4D-75CAE81089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Employment stability</c:v>
                </c:pt>
                <c:pt idx="1">
                  <c:v>Team atmosphere</c:v>
                </c:pt>
                <c:pt idx="2">
                  <c:v>Social benefits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6C18-45C3-9A05-C60CD140ACD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Main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reason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for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leaving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TUL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Expiration of employment contract</c:v>
                </c:pt>
                <c:pt idx="1">
                  <c:v>Low salary</c:v>
                </c:pt>
                <c:pt idx="2">
                  <c:v>Retirement/Pension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14</c:v>
                </c:pt>
                <c:pt idx="1">
                  <c:v>11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What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do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you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rate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best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work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TUL 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Work hours</c:v>
                </c:pt>
                <c:pt idx="1">
                  <c:v>Team atmosphere</c:v>
                </c:pt>
                <c:pt idx="2">
                  <c:v>Employment stability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0.16</c:v>
                </c:pt>
                <c:pt idx="1">
                  <c:v>0.15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B7E-4E98-A553-EBF3747465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FB7E-4E98-A553-EBF3747465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FB7E-4E98-A553-EBF37474657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Work hours</c:v>
                </c:pt>
                <c:pt idx="1">
                  <c:v>Team atmosphere</c:v>
                </c:pt>
                <c:pt idx="2">
                  <c:v>Employment stability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6C18-45C3-9A05-C60CD140ACD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Main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reason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for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leaving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TUL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Retirement/Pension</c:v>
                </c:pt>
                <c:pt idx="1">
                  <c:v>Low salary/Another job offer/supervisor management skills</c:v>
                </c:pt>
                <c:pt idx="2">
                  <c:v>No possibility of professional / scientific / didactic development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16</c:v>
                </c:pt>
                <c:pt idx="1">
                  <c:v>10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What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do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you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rate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best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work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TUL 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layout>
        <c:manualLayout>
          <c:xMode val="edge"/>
          <c:yMode val="edge"/>
          <c:x val="0.23979912204829648"/>
          <c:y val="4.51753237035533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Employment stability</c:v>
                </c:pt>
                <c:pt idx="1">
                  <c:v>Work hours</c:v>
                </c:pt>
                <c:pt idx="2">
                  <c:v>Team atmosphere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0.22</c:v>
                </c:pt>
                <c:pt idx="1">
                  <c:v>0.19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Main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reason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for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leaving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TUL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Retirement/Pension</c:v>
                </c:pt>
                <c:pt idx="1">
                  <c:v>Expiration of employment contract</c:v>
                </c:pt>
                <c:pt idx="2">
                  <c:v>Personal reasons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17</c:v>
                </c:pt>
                <c:pt idx="1">
                  <c:v>12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What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do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you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rate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best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work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  <a:effectLst/>
              </a:rPr>
              <a:t>at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  <a:effectLst/>
              </a:rPr>
              <a:t> TUL 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layout>
        <c:manualLayout>
          <c:xMode val="edge"/>
          <c:yMode val="edge"/>
          <c:x val="0.24238063033258309"/>
          <c:y val="4.36675645778933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Employment stability</c:v>
                </c:pt>
                <c:pt idx="1">
                  <c:v>Work hours</c:v>
                </c:pt>
                <c:pt idx="2">
                  <c:v>Team atmosphere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0.23</c:v>
                </c:pt>
                <c:pt idx="1">
                  <c:v>0.15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Main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reason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for </a:t>
            </a:r>
            <a:r>
              <a:rPr lang="pl-PL" sz="2128" b="1" i="0" u="none" strike="noStrike" kern="1200" baseline="0" dirty="0" err="1">
                <a:solidFill>
                  <a:srgbClr val="A50021"/>
                </a:solidFill>
              </a:rPr>
              <a:t>leaving</a:t>
            </a:r>
            <a:r>
              <a:rPr lang="pl-PL" sz="2128" b="1" i="0" u="none" strike="noStrike" kern="1200" baseline="0" dirty="0">
                <a:solidFill>
                  <a:srgbClr val="A50021"/>
                </a:solidFill>
              </a:rPr>
              <a:t> TUL</a:t>
            </a:r>
            <a:endParaRPr lang="en-US" sz="2128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Retirement/Pension</c:v>
                </c:pt>
                <c:pt idx="1">
                  <c:v>Expiration of employment contract</c:v>
                </c:pt>
                <c:pt idx="2">
                  <c:v>Inny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17</c:v>
                </c:pt>
                <c:pt idx="1">
                  <c:v>14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09.09.2026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530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rgbClr val="A50021"/>
                </a:solidFill>
              </a:rPr>
              <a:t>EXIT INTERVIEW – </a:t>
            </a:r>
            <a:r>
              <a:rPr lang="pl-PL" b="1">
                <a:solidFill>
                  <a:srgbClr val="A50021"/>
                </a:solidFill>
              </a:rPr>
              <a:t>CHOSEN ANSWERS</a:t>
            </a:r>
            <a:endParaRPr lang="pl-PL" b="1" dirty="0">
              <a:solidFill>
                <a:srgbClr val="A50021"/>
              </a:solidFill>
            </a:endParaRPr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241725" y="5599982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BF1CC034-A688-1310-E35B-B1C9FBA5DD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37" y="300799"/>
            <a:ext cx="27432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Obraz 18" descr="Zbliżenie schowka">
            <a:extLst>
              <a:ext uri="{FF2B5EF4-FFF2-40B4-BE49-F238E27FC236}">
                <a16:creationId xmlns:a16="http://schemas.microsoft.com/office/drawing/2014/main" id="{260471ED-A822-A1EA-A154-9C5FA0CF9C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197" y="218109"/>
            <a:ext cx="696772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2022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348CB27D-6699-9F36-623B-2944CA979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0036549"/>
              </p:ext>
            </p:extLst>
          </p:nvPr>
        </p:nvGraphicFramePr>
        <p:xfrm>
          <a:off x="838200" y="1820441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C00251B5-4DB1-BF4F-B34C-FA6685D467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7903184"/>
              </p:ext>
            </p:extLst>
          </p:nvPr>
        </p:nvGraphicFramePr>
        <p:xfrm>
          <a:off x="6335717" y="1514400"/>
          <a:ext cx="5018083" cy="4264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CAAF1B7-2CE2-752F-9B64-F5E56F9A3C08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75 </a:t>
            </a:r>
            <a:r>
              <a:rPr lang="pl-PL" sz="3200" b="1" dirty="0" err="1">
                <a:solidFill>
                  <a:srgbClr val="A50021"/>
                </a:solidFill>
              </a:rPr>
              <a:t>answers</a:t>
            </a:r>
            <a:endParaRPr lang="pl-PL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EC70F-2E06-0088-775D-E1B2A431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A6E59CDD-3990-123F-74A6-9F301E57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94E0E826-1846-0643-9C06-6179D49338A8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A7B01147-52F7-3D3C-B05D-61E081ADC602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62597269-7EB3-49B6-0D0A-11786000CDA2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2023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9ABB2168-029F-EB6A-6158-6CC24D637F70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829230C7-BFA4-23E8-EE22-2CDDE14C852B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35F198DD-436F-6968-4675-CCD78A4F60E5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88926BC8-00EC-E1A9-83D5-F8BBE9096F4F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42589DF7-47A1-B070-D867-C34796EC8009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F926A9F9-D425-5445-6C7E-38AAC40C624C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F97D35F5-64D9-6B34-C281-4BF2F984161A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75C72588-AC9E-11C6-F81A-6F73C57FFB5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27004388-C0CB-3E5E-0003-783EDD8A5491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20EE8CCA-615E-7D92-B403-93499E1338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1855778"/>
              </p:ext>
            </p:extLst>
          </p:nvPr>
        </p:nvGraphicFramePr>
        <p:xfrm>
          <a:off x="838200" y="2070838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EF4A8282-41F8-FCB9-E708-D906CFA30C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151868"/>
              </p:ext>
            </p:extLst>
          </p:nvPr>
        </p:nvGraphicFramePr>
        <p:xfrm>
          <a:off x="6434396" y="1733948"/>
          <a:ext cx="5148003" cy="405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9C134D9-B61D-2D67-D419-696E5A0A6098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81 </a:t>
            </a:r>
            <a:r>
              <a:rPr lang="pl-PL" sz="3200" b="1" dirty="0" err="1">
                <a:solidFill>
                  <a:srgbClr val="A50021"/>
                </a:solidFill>
              </a:rPr>
              <a:t>answers</a:t>
            </a:r>
            <a:endParaRPr lang="pl-PL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525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B1FBE-9D93-3EFB-602A-EA58B144E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37D203B4-5657-4338-CEB0-96C225CD3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0F2D5D33-F47D-841D-CF0F-E70ADF6E885A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C40DF943-936C-B04C-9CD0-5A2F47B47706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F38011AF-23BA-008A-A93A-9B9D475FAD4D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2024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7E2CE3F-BD68-EA8A-9FF3-49E8E23557C0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E614A8F-5C78-6803-5AA8-611128BD4130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3DE63852-31A2-6E57-5265-B7D75E4086E8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BE96022C-6E98-2D65-10A7-95EB906ECE6C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4CA7302F-BFDE-FB24-4A12-D28264C56BF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3B0AFE94-8429-2714-90B1-0E50CCBF0D8B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DD36CE6A-6A11-C8DB-8BC2-6924A85455F1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89D216E-B3AD-D158-9730-1D50D2C9CE2E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44BF2458-C0AA-9727-6CA4-C230E7E14D3D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C12B10F2-13C0-C884-45AF-EE5DAFBDAD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5325345"/>
              </p:ext>
            </p:extLst>
          </p:nvPr>
        </p:nvGraphicFramePr>
        <p:xfrm>
          <a:off x="342828" y="1888281"/>
          <a:ext cx="5447053" cy="44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7A6D9B12-F88C-0598-64F8-342ED485F7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9742915"/>
              </p:ext>
            </p:extLst>
          </p:nvPr>
        </p:nvGraphicFramePr>
        <p:xfrm>
          <a:off x="6402121" y="1619252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E1B2605-4D83-E312-D757-FA955D4C5853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37 </a:t>
            </a:r>
            <a:r>
              <a:rPr lang="pl-PL" sz="3200" b="1" dirty="0" err="1">
                <a:solidFill>
                  <a:srgbClr val="A50021"/>
                </a:solidFill>
              </a:rPr>
              <a:t>answers</a:t>
            </a:r>
            <a:endParaRPr lang="pl-PL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16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9B290-0AC1-7A0B-2B74-3B6FF41C1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6D4DCBE-02B9-B39C-A86F-D28BB0B62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5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D3E2D25E-476D-98BF-3641-B09480DA16A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5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7251522-16C5-5409-7AA0-D61103EB9215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EA503178-2632-45A1-BF9A-D4DED502E2F4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2025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AEA5FE0-CCE2-1240-4FBF-51C9EB1BB33B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95597126-4BC1-9752-7515-2CDDD0BE8F2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C1B0564E-98A1-47D6-1FE1-F3A007635FBE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F8E85D74-F7CC-2ED2-BD0F-83294FB85EE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23B48C26-15E1-F987-7647-04E9B9562CCE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7BF01A1A-97B6-765C-87E5-67C18E38DEE7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BCCCE88A-1FE0-2069-9A53-E2C46887EA53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C97C3065-0C27-C5F0-AF3F-47C8C951885F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91900240-330F-BC96-4751-55DB7FA5AE50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9A650B72-2079-C6CC-588F-67902A8D76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5952033"/>
              </p:ext>
            </p:extLst>
          </p:nvPr>
        </p:nvGraphicFramePr>
        <p:xfrm>
          <a:off x="838200" y="1820441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01E47200-F554-44A6-8D68-790CC1DFA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328629"/>
              </p:ext>
            </p:extLst>
          </p:nvPr>
        </p:nvGraphicFramePr>
        <p:xfrm>
          <a:off x="6515100" y="1573209"/>
          <a:ext cx="4919403" cy="407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8524F86-005E-02F9-8EAF-4A215B07F2EB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31 </a:t>
            </a:r>
            <a:r>
              <a:rPr lang="pl-PL" sz="3200" b="1" dirty="0" err="1">
                <a:solidFill>
                  <a:srgbClr val="A50021"/>
                </a:solidFill>
              </a:rPr>
              <a:t>answers</a:t>
            </a:r>
            <a:endParaRPr lang="pl-PL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145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49751-E5A3-7705-745F-47741221D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79DE07EF-6216-CF45-73F6-C7E7F975D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6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71D56118-CCD5-D4E6-F582-A37E0AB197F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6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021B16B6-39FB-53DF-7502-013163ED036D}"/>
              </a:ext>
            </a:extLst>
          </p:cNvPr>
          <p:cNvSpPr/>
          <p:nvPr/>
        </p:nvSpPr>
        <p:spPr>
          <a:xfrm>
            <a:off x="838200" y="13652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637E336F-C30A-D765-3808-BBDB83B1A6FB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2026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00B714F-5701-D75D-4713-8C941764D285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E86E8009-AFBC-FCF1-6058-F5101F3BEFE0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2C168EA2-EE41-E83C-96A3-F2A9BA9F3E8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E3BF0EB-06D5-23D1-3623-9BC23BBE13FC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BBDAC038-A0FE-D43F-4128-50D041B966E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1375B9F1-008D-9282-A252-BFC9D193D2B8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DF47251A-8913-30ED-6BBB-95A474F01414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65593BEE-EBEB-A843-D5EA-418C4343FE85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5CB82A5A-55B2-769A-7845-636A0869B14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8D11B4AD-D668-8C2C-283D-9E93772B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733558"/>
              </p:ext>
            </p:extLst>
          </p:nvPr>
        </p:nvGraphicFramePr>
        <p:xfrm>
          <a:off x="838200" y="1820441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B414157B-DF12-B882-B4D6-5452E17B8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814978"/>
              </p:ext>
            </p:extLst>
          </p:nvPr>
        </p:nvGraphicFramePr>
        <p:xfrm>
          <a:off x="6096000" y="1681315"/>
          <a:ext cx="5599771" cy="4449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1E7E90E-11BF-613F-FB77-16F7B8B0EECF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20 </a:t>
            </a:r>
            <a:r>
              <a:rPr lang="pl-PL" sz="3200" b="1" dirty="0" err="1">
                <a:solidFill>
                  <a:srgbClr val="A50021"/>
                </a:solidFill>
              </a:rPr>
              <a:t>answers</a:t>
            </a:r>
            <a:endParaRPr lang="pl-PL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4328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176</Words>
  <Application>Microsoft Office PowerPoint</Application>
  <PresentationFormat>Panoramiczny</PresentationFormat>
  <Paragraphs>62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7</cp:revision>
  <dcterms:created xsi:type="dcterms:W3CDTF">2026-08-25T06:52:00Z</dcterms:created>
  <dcterms:modified xsi:type="dcterms:W3CDTF">2026-09-09T11:21:07Z</dcterms:modified>
</cp:coreProperties>
</file>