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620" r:id="rId2"/>
    <p:sldId id="318" r:id="rId3"/>
    <p:sldId id="623" r:id="rId4"/>
    <p:sldId id="624" r:id="rId5"/>
    <p:sldId id="625" r:id="rId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9FE03-5782-46C0-A79C-0F8CD52352B6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7BE31-5AB4-46FF-95E1-025C9136E9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1671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23555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B21E31F-5B8B-4464-9CD0-50DAABCC5201}" type="slidenum">
              <a:rPr lang="pl-PL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104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A61865-7A0F-7E04-D39F-2B98C68DB6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B885306-36AC-8DD2-F657-FC48CCA00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0A46E0-928E-E8AF-AE18-D79F649A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3D96978-54DD-76BE-3F4D-3846FE0D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3F76C3F-CB1E-679E-D59E-2577DA501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855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CFC023-7A73-B111-A0E2-DE59A63D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AFEDD3-C370-6BC8-C2BE-2BAD13340D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D5B7E3-99EC-B9CC-87FA-6B0D3288E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CDFA4F0-E004-C6FF-F949-D7C4F242B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633E1E7-64BE-6C25-0312-211CBA81A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8502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DF6BA7E-4708-8C45-4031-637761E7D0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CBB9ABC-E852-E2A8-8857-B6B2FDAEC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20FF94A-2536-E9A4-25FD-B03E77CAB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8685CE1-56BC-7F99-552A-3D61FAB81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E2C0C93-7572-5E5D-B446-7B329710D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8994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 userDrawn="1"/>
        </p:nvSpPr>
        <p:spPr>
          <a:xfrm>
            <a:off x="4368800" y="1255713"/>
            <a:ext cx="7823200" cy="4445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l-PL" sz="280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3339" y="2348880"/>
            <a:ext cx="6336704" cy="4320480"/>
          </a:xfrm>
        </p:spPr>
        <p:txBody>
          <a:bodyPr/>
          <a:lstStyle>
            <a:lvl1pPr marL="342900" indent="-342900">
              <a:buClr>
                <a:srgbClr val="800000"/>
              </a:buClr>
              <a:buFont typeface="Wingdings" pitchFamily="2" charset="2"/>
              <a:buChar char="§"/>
              <a:defRPr sz="17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16B43-B6DA-40EA-9F1F-D7C0D72606AA}" type="datetime1">
              <a:rPr lang="pl-PL" smtClean="0"/>
              <a:t>04.09.2026</a:t>
            </a:fld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61D8-8AE1-4A9C-9FD7-F019EB3A465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04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BD7CFF-27E0-E0E1-FFC0-2E5978A84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151ABA-B390-8477-B7AA-EE6DF3EDB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E626184-443D-5537-DF69-71579E05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B1B1A96-FB1E-97E9-4815-C26BC4298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B2B4C7-966E-83B0-A4A2-39EAA0FF8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58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64CC57-DB99-743C-DBB9-160646C08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0688611-0916-D5EC-6F30-631752114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BCFAC1-4CCF-8349-F4EF-7E7A7F043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7677E38-8B2E-93ED-C0A2-AC1585AB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F264979-3610-FE29-69F7-BC0A1473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160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0ADCB3-8E8B-A8C4-7A74-C677F7EA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4C40E8-5AFC-C54E-6088-363B5AC90D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8980E02-C976-CEE2-AFB7-E4F80217B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DD88C8D-453F-8D7D-81CF-810DBC17B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8680FC5-CFCC-64B0-A4AD-9A22BA81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09EE2C3-D824-BFFD-5D93-81A525B0D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0434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A49E4A-BDFB-E1C3-FE3E-586A418D0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F16A815-E11B-4A5F-01CD-2B1C351F3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3A6604-C3F6-D0E4-B83F-7F17C18F2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39F5299-B43E-8513-9763-E55A6BC001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A751AB2-C9D8-8245-48A5-20CCBE9757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EC6FB43-D434-C121-BCE6-30CA5033D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70FADB1-6D01-2BE6-027C-C96ABAFBD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4CB14CF-BFCE-AA17-7CCA-D6269DDB7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9242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250839-B592-1E35-3B40-611A7494A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F3ADA2-13D3-CE59-6E28-473E015D9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AB93BF3-6C93-E56D-9E46-CF4D78B58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349413D-3A1B-7E6F-DAE8-2F0DF7F1A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329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9335CBD-281B-2424-CB9C-615869A0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258E259-1590-77DD-DCA0-BEC45820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6AAB0-3021-4AD5-F006-6FF8C64B7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22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60DA5E-976E-8BBA-1328-DD53B6399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10AD3B-E225-8568-F352-5B04C71C7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2C70E89-2ACE-139E-7197-1A83548B7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8E742DB-956C-A02B-E2F6-4E48891F2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BD1FE98-FC62-12BB-2690-5CE4397AF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C6F2582-1BED-40CE-FE07-58BCE3EAE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920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5C9FC0-404A-B438-5963-7AA1003CE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29AE972-5644-B1DA-CE15-7F4E1AA3C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3A1C198-8E12-3B9E-FA6A-4D84865B6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C7C536D-3AFD-E83E-9B19-2ADE52486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A15475E-0D6C-F878-1116-CF199AF91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54B0DD5-8F88-3AB4-1C1A-1A1AD94EE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9130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8FF1E75-69A3-1652-E665-DC669F69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D1C283C-1108-572A-9F34-5BB8B1128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B7183DC-B684-CC3F-8BB9-F65AC8C7E8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6568531-2B50-F105-84F1-7581A0BE6F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0D407EE-FB05-29EF-7693-E66012AAE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174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>
            <a:extLst>
              <a:ext uri="{FF2B5EF4-FFF2-40B4-BE49-F238E27FC236}">
                <a16:creationId xmlns:a16="http://schemas.microsoft.com/office/drawing/2014/main" id="{D85DA9F5-6113-4006-B1FD-36603360A728}"/>
              </a:ext>
            </a:extLst>
          </p:cNvPr>
          <p:cNvSpPr/>
          <p:nvPr/>
        </p:nvSpPr>
        <p:spPr>
          <a:xfrm>
            <a:off x="177678" y="136523"/>
            <a:ext cx="5990119" cy="65849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40" name="Trójkąt równoramienny 39">
            <a:extLst>
              <a:ext uri="{FF2B5EF4-FFF2-40B4-BE49-F238E27FC236}">
                <a16:creationId xmlns:a16="http://schemas.microsoft.com/office/drawing/2014/main" id="{C233168A-1B55-4D93-9C62-C8A885945E14}"/>
              </a:ext>
            </a:extLst>
          </p:cNvPr>
          <p:cNvSpPr/>
          <p:nvPr/>
        </p:nvSpPr>
        <p:spPr>
          <a:xfrm flipV="1">
            <a:off x="3890297" y="136520"/>
            <a:ext cx="4411404" cy="6584954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oliniowy 12">
            <a:extLst>
              <a:ext uri="{FF2B5EF4-FFF2-40B4-BE49-F238E27FC236}">
                <a16:creationId xmlns:a16="http://schemas.microsoft.com/office/drawing/2014/main" id="{9702A5D6-91D4-4AA1-9547-42F2E14E4D65}"/>
              </a:ext>
            </a:extLst>
          </p:cNvPr>
          <p:cNvCxnSpPr>
            <a:cxnSpLocks/>
          </p:cNvCxnSpPr>
          <p:nvPr/>
        </p:nvCxnSpPr>
        <p:spPr>
          <a:xfrm flipH="1">
            <a:off x="6233018" y="120881"/>
            <a:ext cx="2169718" cy="6616238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oliniowy 12">
            <a:extLst>
              <a:ext uri="{FF2B5EF4-FFF2-40B4-BE49-F238E27FC236}">
                <a16:creationId xmlns:a16="http://schemas.microsoft.com/office/drawing/2014/main" id="{206CEAF3-9CB3-4AA3-BB8C-527411B704F6}"/>
              </a:ext>
            </a:extLst>
          </p:cNvPr>
          <p:cNvCxnSpPr>
            <a:cxnSpLocks/>
          </p:cNvCxnSpPr>
          <p:nvPr/>
        </p:nvCxnSpPr>
        <p:spPr>
          <a:xfrm flipH="1">
            <a:off x="6333686" y="136524"/>
            <a:ext cx="2169718" cy="6616238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>
            <a:extLst>
              <a:ext uri="{FF2B5EF4-FFF2-40B4-BE49-F238E27FC236}">
                <a16:creationId xmlns:a16="http://schemas.microsoft.com/office/drawing/2014/main" id="{52048520-4DEB-4B34-BBA4-BE2FE0A72BBA}"/>
              </a:ext>
            </a:extLst>
          </p:cNvPr>
          <p:cNvSpPr/>
          <p:nvPr/>
        </p:nvSpPr>
        <p:spPr>
          <a:xfrm>
            <a:off x="0" y="5153092"/>
            <a:ext cx="12191999" cy="1486799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rgbClr val="A50021"/>
                </a:solidFill>
              </a:rPr>
              <a:t>Grupy fokusowe składy</a:t>
            </a:r>
          </a:p>
        </p:txBody>
      </p:sp>
      <p:cxnSp>
        <p:nvCxnSpPr>
          <p:cNvPr id="23" name="Łącznik prostoliniowy 11">
            <a:extLst>
              <a:ext uri="{FF2B5EF4-FFF2-40B4-BE49-F238E27FC236}">
                <a16:creationId xmlns:a16="http://schemas.microsoft.com/office/drawing/2014/main" id="{3485DA33-6DEC-401E-9C09-F31D2F181310}"/>
              </a:ext>
            </a:extLst>
          </p:cNvPr>
          <p:cNvCxnSpPr>
            <a:cxnSpLocks/>
          </p:cNvCxnSpPr>
          <p:nvPr/>
        </p:nvCxnSpPr>
        <p:spPr>
          <a:xfrm>
            <a:off x="1241725" y="5599982"/>
            <a:ext cx="9708548" cy="0"/>
          </a:xfrm>
          <a:prstGeom prst="line">
            <a:avLst/>
          </a:prstGeom>
          <a:ln w="2857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a 4">
            <a:extLst>
              <a:ext uri="{FF2B5EF4-FFF2-40B4-BE49-F238E27FC236}">
                <a16:creationId xmlns:a16="http://schemas.microsoft.com/office/drawing/2014/main" id="{C25759CF-0D5C-ECBD-B83E-392AA365AD37}"/>
              </a:ext>
            </a:extLst>
          </p:cNvPr>
          <p:cNvGrpSpPr/>
          <p:nvPr/>
        </p:nvGrpSpPr>
        <p:grpSpPr>
          <a:xfrm>
            <a:off x="8878351" y="5928692"/>
            <a:ext cx="2939416" cy="617993"/>
            <a:chOff x="-2" y="0"/>
            <a:chExt cx="3282952" cy="690399"/>
          </a:xfrm>
        </p:grpSpPr>
        <p:grpSp>
          <p:nvGrpSpPr>
            <p:cNvPr id="7" name="Grupa 6">
              <a:extLst>
                <a:ext uri="{FF2B5EF4-FFF2-40B4-BE49-F238E27FC236}">
                  <a16:creationId xmlns:a16="http://schemas.microsoft.com/office/drawing/2014/main" id="{1FD0A102-F6E3-BEDF-F2CC-BBDDD5CE7CE9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10" name="Graphic 129">
                <a:extLst>
                  <a:ext uri="{FF2B5EF4-FFF2-40B4-BE49-F238E27FC236}">
                    <a16:creationId xmlns:a16="http://schemas.microsoft.com/office/drawing/2014/main" id="{1E71CBD3-F6F5-4377-49FB-FA0829F8BDA4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0">
                <a:extLst>
                  <a:ext uri="{FF2B5EF4-FFF2-40B4-BE49-F238E27FC236}">
                    <a16:creationId xmlns:a16="http://schemas.microsoft.com/office/drawing/2014/main" id="{BEABCCAA-77DE-C151-A692-0A1075F82B4B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4" name="Graphic 131">
                <a:extLst>
                  <a:ext uri="{FF2B5EF4-FFF2-40B4-BE49-F238E27FC236}">
                    <a16:creationId xmlns:a16="http://schemas.microsoft.com/office/drawing/2014/main" id="{B147A73B-4E76-A30D-974C-F080335DADB6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5" name="Graphic 132">
                <a:extLst>
                  <a:ext uri="{FF2B5EF4-FFF2-40B4-BE49-F238E27FC236}">
                    <a16:creationId xmlns:a16="http://schemas.microsoft.com/office/drawing/2014/main" id="{4F3B3D7B-B721-A821-09DC-C4AD35ADE749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6" name="Graphic 133">
                <a:extLst>
                  <a:ext uri="{FF2B5EF4-FFF2-40B4-BE49-F238E27FC236}">
                    <a16:creationId xmlns:a16="http://schemas.microsoft.com/office/drawing/2014/main" id="{3ECE9C2B-9656-6182-F080-DB382638E7CC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8" name="Obraz 7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BC66768A-121D-55C0-23A8-A0DD5733A08C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Obraz 8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079C9057-C7CD-E4DB-BCA2-25EC44F2FC5F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B1295C49-8A6F-3114-46EE-99A75D5BDF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81" y="309943"/>
            <a:ext cx="2743200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 descr="Osoby na spotkaniu">
            <a:extLst>
              <a:ext uri="{FF2B5EF4-FFF2-40B4-BE49-F238E27FC236}">
                <a16:creationId xmlns:a16="http://schemas.microsoft.com/office/drawing/2014/main" id="{C36B117D-F48C-9A5E-8D78-1555BC031F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087" y="118681"/>
            <a:ext cx="7372042" cy="491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009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4B32A194-843B-4FC3-B76A-8F3FB747E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2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EE0C7966-9800-4439-8CDD-890A4E315845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2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6409681A-A7E3-43FC-8066-DD871425C0EC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D590916C-3E11-47E8-BCFD-C060768CEE35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Filar 1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484B4BE-3382-B520-8E50-A99F740D17DF}"/>
              </a:ext>
            </a:extLst>
          </p:cNvPr>
          <p:cNvGrpSpPr/>
          <p:nvPr/>
        </p:nvGrpSpPr>
        <p:grpSpPr>
          <a:xfrm>
            <a:off x="8748466" y="622206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0CDBDA5B-0A38-593B-50D6-348E414AC118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8E62C174-5681-B21B-1F07-84828148C221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D69DFFAB-2BAA-1949-020F-E76131C15438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E0946A72-D20F-A416-33FD-4FC1E91987D1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967D62C1-0D0B-A5AA-936A-A0726642035E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6A289930-243C-6537-D85F-31210C35CB52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20E2E112-AA60-67FE-3078-68BA0FC3CDE4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F2AF8084-9433-56AA-97C4-CAD3B8A0A2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FE7C14D-30CB-5A54-E149-F4D9B5A3BF1A}"/>
              </a:ext>
            </a:extLst>
          </p:cNvPr>
          <p:cNvSpPr txBox="1"/>
          <p:nvPr/>
        </p:nvSpPr>
        <p:spPr>
          <a:xfrm>
            <a:off x="1014984" y="1956816"/>
            <a:ext cx="107460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cs typeface="Times New Roman"/>
              </a:rPr>
              <a:t>Skład zespołu roboczego: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/>
              </a:rPr>
              <a:t>prof. dr hab. inż. Grażyna Budryn - kierownik rady dyscypliny technologia żywności i żywienia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/>
              </a:rPr>
              <a:t>prof. dr hab. inż. Hanna Kierzkowska-Pawlak - kierownik rady dyscypliny inżynieria chemiczna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/>
              </a:rPr>
              <a:t>dr hab. Filip Strobin, prof. uczelni - kierownik rady dyscypliny matematyka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/>
              </a:rPr>
              <a:t>dr hab. inż. Ryszard </a:t>
            </a:r>
            <a:r>
              <a:rPr lang="pl-PL" dirty="0" err="1">
                <a:solidFill>
                  <a:srgbClr val="212529"/>
                </a:solidFill>
                <a:latin typeface="Titillium Web"/>
              </a:rPr>
              <a:t>Władysiak</a:t>
            </a:r>
            <a:r>
              <a:rPr lang="pl-PL" dirty="0">
                <a:solidFill>
                  <a:srgbClr val="212529"/>
                </a:solidFill>
                <a:latin typeface="Titillium Web"/>
              </a:rPr>
              <a:t>, prof. uczelni - Przewodniczący Rektorskiej Komisji ds. Dobrych Praktyk Akademickich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/>
              </a:rPr>
              <a:t>dr inż. Dorota Piotrowska, prof. uczelni, mgr Katarzyna Sumińska - Centrum Współpracy Międzynarodowej 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/>
              </a:rPr>
              <a:t> dr inż. Adam Lenic - Biblioteka Politechniki Łódzkiej 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/>
              </a:rPr>
              <a:t>mgr Beata Radziłowska-Matusiak  - Centrum Zarządzania Kapitałem Ludzkim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/>
                <a:cs typeface="Times New Roman"/>
              </a:rPr>
              <a:t>dr hab. inż. Agnieszka Dybała-Defratyka - Centrum Wspierania Nauki</a:t>
            </a:r>
            <a:endParaRPr lang="pl-PL" dirty="0">
              <a:cs typeface="Times New Roman"/>
            </a:endParaRPr>
          </a:p>
          <a:p>
            <a:pPr algn="ctr"/>
            <a:endParaRPr lang="pl-PL" sz="1600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sz="2800" b="1" dirty="0">
                <a:ea typeface="Aptos" panose="020B0004020202020204" pitchFamily="34" charset="0"/>
                <a:cs typeface="Times New Roman"/>
              </a:rPr>
              <a:t>Jednostka koordynująca prace:  Centrum Wspierania Nauki </a:t>
            </a:r>
            <a:endParaRPr lang="pl-PL" b="1" dirty="0">
              <a:ea typeface="Aptos" panose="020B0004020202020204" pitchFamily="34" charset="0"/>
              <a:cs typeface="Times New Roman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125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1AAA7-D41F-25AF-8BD0-1656DF509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FA2BB483-9A78-52E9-1F5F-91B0D2074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3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B657B94B-6245-BC6E-F9B6-85C6DD618275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3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10B4130F-DE67-50FE-BDE6-D76C5E8B46E7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35962690-BEC7-ABBB-CB8E-DC6DF765C596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Filar 2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84CEE4C-B609-EAB8-4B44-BB01DE8C0F06}"/>
              </a:ext>
            </a:extLst>
          </p:cNvPr>
          <p:cNvGrpSpPr/>
          <p:nvPr/>
        </p:nvGrpSpPr>
        <p:grpSpPr>
          <a:xfrm>
            <a:off x="8748466" y="622206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E7A42920-635A-00A7-835A-28BE4878F829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5BE98467-C20E-E397-0E93-492BE5CB7ACA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84350E44-F1F7-DDF1-0082-4E86D21BD7D1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E0B257BD-4991-CDD6-A5E0-CDAFE02D7FF8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B4C2AD04-E65D-C4F7-CD1D-7608011F5C46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DBF6460E-A0ED-186F-A88A-18A78C7D17E3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C35B10CE-6C92-6101-B72F-B1091290F5C2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86417E15-D9F2-0440-D17C-679EE458CD6D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B7086E7-C834-45E0-827F-D5CFE0FB00FD}"/>
              </a:ext>
            </a:extLst>
          </p:cNvPr>
          <p:cNvSpPr txBox="1"/>
          <p:nvPr/>
        </p:nvSpPr>
        <p:spPr>
          <a:xfrm>
            <a:off x="941832" y="1435608"/>
            <a:ext cx="1074605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pl-PL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Skład zespołu roboczego: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prof. dr hab. inż. Marcin Kamiński  - kierownik rady dyscypliny inżynieria lądowa, geodezja i transport 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prof. dr hab. inż. Tomasz Kubiak - kierownik rady dyscypliny  inżynieria mechaniczna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prof. dr hab. inż. arch. Marek Pabich – kierownik rady dyscypliny architektura i urbanistyka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Adam Owczarek – kierownik Dział Rozwoju Uczelni</a:t>
            </a:r>
          </a:p>
          <a:p>
            <a:pPr algn="ctr"/>
            <a:r>
              <a:rPr lang="pl-PL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Konsultanci: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dr hab. inż. Agnieszka Dybała-Defratyka – dyrektor Centrum Wspierania Nauki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Monika Lesiak-Mańka – Centrum Zarządzania Kapitałem Ludzkim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dr inż. arch. Aleksander Serafin -  dyscyplina architektura i urbanistyka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dr inż. Paulina Świątkiewicz - inżynieria lądowa, geodezja i transport</a:t>
            </a:r>
          </a:p>
          <a:p>
            <a:pPr algn="ctr"/>
            <a:endParaRPr lang="pl-PL" sz="1600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sz="28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Jednostka koordynująca prace:  Dział Rozwoju Uczelni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59989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AFA07-0097-9631-31F6-F9DCA39D0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C78DC4FA-BEFB-DA20-A769-61AA0ECB1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4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B73C8880-9181-71CE-6422-006D495C61FC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4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4EBA4A5E-49C6-2140-C4D1-652ED09B764B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9F85AE0E-017B-BD80-5174-31804551B63F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Filar 3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32D39D97-8E0A-5064-B443-F4E8A6497747}"/>
              </a:ext>
            </a:extLst>
          </p:cNvPr>
          <p:cNvGrpSpPr/>
          <p:nvPr/>
        </p:nvGrpSpPr>
        <p:grpSpPr>
          <a:xfrm>
            <a:off x="8748466" y="622206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BE9C88F7-97FE-3F44-012E-0FD2E53E7D5C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05EC23D9-F6E3-CAD8-94F3-872C9721DBEB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8BD397AC-9EED-7EFE-819D-67299A7AA25F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114714A3-0D6E-627F-5746-7906929C8772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AA654A6C-A902-EC16-9DCF-F2DC4B1D4259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75A8A98E-33A9-C920-BCEE-5C7A74C4739B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5B4A189B-D036-C103-DD30-6897527A772D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50248168-349A-74DE-C4DB-3C497EE1986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8D5290A-F423-4597-A246-E28997F0827D}"/>
              </a:ext>
            </a:extLst>
          </p:cNvPr>
          <p:cNvSpPr txBox="1"/>
          <p:nvPr/>
        </p:nvSpPr>
        <p:spPr>
          <a:xfrm>
            <a:off x="941832" y="1435608"/>
            <a:ext cx="1074605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pl-PL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Skład zespołu roboczego: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Centrum Zarządzania Kapitałem Ludzkim - mgr Joanna Jeżewska,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prof. dr hab. inż. Łukasz Kaczmarek – przedstawiciel dyscypliny inżynieria materiałowa,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dr hab. inż. Sławomir Hausman, prof. uczelni – przedstawiciel dyscypliny automatyka, elektronika, elektrotechnika i technologie kosmiczne,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prof. dr hab. inż. Agnieszka Zakrzewska-Bielawska – przedstawiciel dyscypliny nauki o zarządzaniu i jakości,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Dział Promocji – mgr Anna Boczkowska,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Centrum Innowacji i Przedsiębiorczości - dr inż. Zbigniew Szamel,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Centrum Współpracy Międzynarodowej - Katarzyna Sumińska,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Centrum Zarządzania Kapitałem Ludzkim – Monika Lesiak-Mańka, Beata Radziłowska-Matusiak, Andrzej Hołasek.</a:t>
            </a:r>
          </a:p>
          <a:p>
            <a:pPr algn="ctr"/>
            <a:endParaRPr lang="pl-PL" sz="1600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sz="28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Jednostka koordynująca prace:  Centrum Zarządzania Kapitałem Ludzkim</a:t>
            </a:r>
            <a:endParaRPr lang="pl-PL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8143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CC4B3-7832-915D-E226-A867266C8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F1AC7DE6-89F0-4BAA-3222-D970F8168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5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2DB27864-184A-10AE-53F8-EBC5B0E70449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5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60A8D333-751C-E5EC-2210-6659E595EE78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B655CF37-91F3-D9B3-0397-E3DE9A08BA4A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Filar 4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B29DEDC8-A694-F9E5-0C7C-08DD7508ECA9}"/>
              </a:ext>
            </a:extLst>
          </p:cNvPr>
          <p:cNvGrpSpPr/>
          <p:nvPr/>
        </p:nvGrpSpPr>
        <p:grpSpPr>
          <a:xfrm>
            <a:off x="8748466" y="622206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6E698C3B-A036-1EED-87BB-65E1A668D3A1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089996D0-6D9D-0654-20F8-2579549F54AB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BB32E6AD-A535-0DE0-5DF8-B561A12639A5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423355CC-D481-F91F-4289-DE36B2F12C98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9274AD64-E0B9-66B0-19DB-6B8AD21C0444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5F460A2F-68FE-1DAC-96E9-C075780E6B66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B6BFB299-488F-079B-FA46-E477A1ED003F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99D42E24-2FA3-8F54-2353-2467CFB0FCC1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3AAEC08-1477-DCD0-A650-7AA7F00F417B}"/>
              </a:ext>
            </a:extLst>
          </p:cNvPr>
          <p:cNvSpPr txBox="1"/>
          <p:nvPr/>
        </p:nvSpPr>
        <p:spPr>
          <a:xfrm>
            <a:off x="941832" y="1435608"/>
            <a:ext cx="1074605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pl-PL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Skład zespołu roboczego: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prof. dr hab. inż. Małgorzata I. </a:t>
            </a:r>
            <a:r>
              <a:rPr lang="pl-PL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Szynkowska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-Jóźwik – przedstawicielka dyscypliny nauki chemiczne,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dr hab. inż. Maciej Dems, prof. uczelni – przedstawiciel dyscypliny nauki fizyczne,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dr hab. inż. Jaromir Tosiek - przedstawiciel dyscypliny nauki fizyczne,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prof. dr hab. inż. Anna Fabijańska – przedstawicielka dyscypliny informatyka techniczna i telekomunikacja,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Przedstawiciel doktorantów – mgr inż. Maciej Nielipiński,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Centrum Zarządzania Kapitałem Ludzkim - mgr Andrzej Hołasek,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Centrum Innowacji i Przedsiębiorczości - dr inż. Zbigniew Szamel,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Centrum Wspierania Nauki – dr hab. inż. Agnieszka Dybała-Defratyka,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Biuro Karier – mgr Alicja Rasmus,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Biuro Karier – mgr Małgorzata Skomiał</a:t>
            </a:r>
          </a:p>
          <a:p>
            <a:pPr algn="ctr"/>
            <a:endParaRPr lang="pl-PL" sz="1600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sz="28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Jednostka koordynująca prace:  Biuro Karier</a:t>
            </a:r>
            <a:endParaRPr lang="pl-PL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813252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502</Words>
  <Application>Microsoft Office PowerPoint</Application>
  <PresentationFormat>Panoramiczny</PresentationFormat>
  <Paragraphs>67</Paragraphs>
  <Slides>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Times New Roman</vt:lpstr>
      <vt:lpstr>Titillium Web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Monika Lesiak-Mańka RCZKL</dc:creator>
  <cp:lastModifiedBy>Monika Lesiak-Mańka RCZKL</cp:lastModifiedBy>
  <cp:revision>6</cp:revision>
  <dcterms:created xsi:type="dcterms:W3CDTF">2026-08-25T06:52:00Z</dcterms:created>
  <dcterms:modified xsi:type="dcterms:W3CDTF">2026-09-04T11:48:28Z</dcterms:modified>
</cp:coreProperties>
</file>