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</p:sldIdLst>
  <p:sldSz cx="18288000" cy="10287000"/>
  <p:notesSz cx="6858000" cy="9144000"/>
  <p:embeddedFontLst>
    <p:embeddedFont>
      <p:font typeface="Cy Grotesk Key" panose="020B0604020202020204" charset="-18"/>
      <p:regular r:id="rId16"/>
    </p:embeddedFont>
    <p:embeddedFont>
      <p:font typeface="Cy Grotesk Key Bold" panose="020B0604020202020204" charset="-18"/>
      <p:regular r:id="rId17"/>
    </p:embeddedFont>
    <p:embeddedFont>
      <p:font typeface="DM Sans" pitchFamily="2" charset="-18"/>
      <p:regular r:id="rId18"/>
      <p:bold r:id="rId19"/>
      <p:italic r:id="rId20"/>
      <p:boldItalic r:id="rId21"/>
    </p:embeddedFont>
    <p:embeddedFont>
      <p:font typeface="Red Hat Display" panose="020B0604020202020204" charset="-18"/>
      <p:regular r:id="rId22"/>
    </p:embeddedFont>
    <p:embeddedFont>
      <p:font typeface="Red Hat Display Bold" panose="020B0604020202020204" charset="-18"/>
      <p:regular r:id="rId23"/>
    </p:embeddedFont>
    <p:embeddedFont>
      <p:font typeface="TT Interphases" panose="020B0604020202020204" charset="0"/>
      <p:regular r:id="rId24"/>
    </p:embeddedFont>
    <p:embeddedFont>
      <p:font typeface="TT Interphases Bold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3432B7-0CB0-4B4B-AA17-C71786863A50}" type="datetimeFigureOut">
              <a:rPr lang="pl-PL" smtClean="0"/>
              <a:t>13.12.2024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40FBE-14FE-43CD-B279-398F77AECE5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517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5730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9387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4963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3096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8463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8809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0375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540FBE-14FE-43CD-B279-398F77AECE53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7861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.lodz.pl/pracownicy/rownosc-plci-w-politechnice-lodzkiej/zespol-ds-wdrazania-ge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hyperlink" Target="https://p.lodz.pl/wykaz-pelnomocnikow-ds-rownosci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66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44433" cy="10287000"/>
            <a:chOff x="0" y="0"/>
            <a:chExt cx="32775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7752" cy="2709333"/>
            </a:xfrm>
            <a:custGeom>
              <a:avLst/>
              <a:gdLst/>
              <a:ahLst/>
              <a:cxnLst/>
              <a:rect l="l" t="t" r="r" b="b"/>
              <a:pathLst>
                <a:path w="327752" h="2709333">
                  <a:moveTo>
                    <a:pt x="0" y="0"/>
                  </a:moveTo>
                  <a:lnTo>
                    <a:pt x="327752" y="0"/>
                  </a:lnTo>
                  <a:lnTo>
                    <a:pt x="32775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CFC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27752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484433" y="-32345"/>
            <a:ext cx="5803567" cy="6305042"/>
            <a:chOff x="0" y="0"/>
            <a:chExt cx="7738089" cy="8406723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0430" r="20430"/>
            <a:stretch>
              <a:fillRect/>
            </a:stretch>
          </p:blipFill>
          <p:spPr>
            <a:xfrm>
              <a:off x="0" y="0"/>
              <a:ext cx="7738089" cy="8406723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2484433" y="6272698"/>
            <a:ext cx="5803567" cy="4014302"/>
            <a:chOff x="0" y="0"/>
            <a:chExt cx="1528511" cy="10572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28511" cy="1057265"/>
            </a:xfrm>
            <a:custGeom>
              <a:avLst/>
              <a:gdLst/>
              <a:ahLst/>
              <a:cxnLst/>
              <a:rect l="l" t="t" r="r" b="b"/>
              <a:pathLst>
                <a:path w="1528511" h="1057265">
                  <a:moveTo>
                    <a:pt x="0" y="0"/>
                  </a:moveTo>
                  <a:lnTo>
                    <a:pt x="1528511" y="0"/>
                  </a:lnTo>
                  <a:lnTo>
                    <a:pt x="1528511" y="1057265"/>
                  </a:lnTo>
                  <a:lnTo>
                    <a:pt x="0" y="1057265"/>
                  </a:lnTo>
                  <a:close/>
                </a:path>
              </a:pathLst>
            </a:custGeom>
            <a:solidFill>
              <a:srgbClr val="DAE5F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528511" cy="1085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880593" y="7441281"/>
            <a:ext cx="5153454" cy="1631927"/>
          </a:xfrm>
          <a:custGeom>
            <a:avLst/>
            <a:gdLst/>
            <a:ahLst/>
            <a:cxnLst/>
            <a:rect l="l" t="t" r="r" b="b"/>
            <a:pathLst>
              <a:path w="5153454" h="1631927">
                <a:moveTo>
                  <a:pt x="0" y="0"/>
                </a:moveTo>
                <a:lnTo>
                  <a:pt x="5153454" y="0"/>
                </a:lnTo>
                <a:lnTo>
                  <a:pt x="5153454" y="1631927"/>
                </a:lnTo>
                <a:lnTo>
                  <a:pt x="0" y="16319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1" name="Group 11"/>
          <p:cNvGrpSpPr/>
          <p:nvPr/>
        </p:nvGrpSpPr>
        <p:grpSpPr>
          <a:xfrm>
            <a:off x="2091905" y="1581150"/>
            <a:ext cx="9135626" cy="4927923"/>
            <a:chOff x="0" y="0"/>
            <a:chExt cx="12180835" cy="657056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85725"/>
              <a:ext cx="12180835" cy="5371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450"/>
                </a:lnSpc>
              </a:pPr>
              <a:r>
                <a:rPr lang="en-US" sz="9500" b="1" spc="190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HR Excellence in Research</a:t>
              </a:r>
            </a:p>
            <a:p>
              <a:pPr marL="0" lvl="0" indent="0" algn="l">
                <a:lnSpc>
                  <a:spcPts val="10450"/>
                </a:lnSpc>
              </a:pPr>
              <a:endParaRPr lang="en-US" sz="9500" b="1" spc="190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5862962"/>
              <a:ext cx="9276196" cy="707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4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091905" y="8222615"/>
            <a:ext cx="4241905" cy="10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59"/>
              </a:lnSpc>
            </a:pPr>
            <a:r>
              <a:rPr lang="en-US" sz="3199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Centrum Zarządzania Kapitałem Ludzkim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66378" y="8902594"/>
            <a:ext cx="12821622" cy="1384406"/>
            <a:chOff x="0" y="0"/>
            <a:chExt cx="3376888" cy="3646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76888" cy="364617"/>
            </a:xfrm>
            <a:custGeom>
              <a:avLst/>
              <a:gdLst/>
              <a:ahLst/>
              <a:cxnLst/>
              <a:rect l="l" t="t" r="r" b="b"/>
              <a:pathLst>
                <a:path w="3376888" h="364617">
                  <a:moveTo>
                    <a:pt x="0" y="0"/>
                  </a:moveTo>
                  <a:lnTo>
                    <a:pt x="3376888" y="0"/>
                  </a:lnTo>
                  <a:lnTo>
                    <a:pt x="3376888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0366B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376888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39921" y="-32345"/>
            <a:ext cx="6848079" cy="8934938"/>
            <a:chOff x="0" y="0"/>
            <a:chExt cx="9130772" cy="1191325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6535" b="6535"/>
            <a:stretch>
              <a:fillRect/>
            </a:stretch>
          </p:blipFill>
          <p:spPr>
            <a:xfrm>
              <a:off x="0" y="0"/>
              <a:ext cx="9130772" cy="1191325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8902594"/>
            <a:ext cx="5466378" cy="1384406"/>
            <a:chOff x="0" y="0"/>
            <a:chExt cx="1439705" cy="3646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9705" cy="364617"/>
            </a:xfrm>
            <a:custGeom>
              <a:avLst/>
              <a:gdLst/>
              <a:ahLst/>
              <a:cxnLst/>
              <a:rect l="l" t="t" r="r" b="b"/>
              <a:pathLst>
                <a:path w="1439705" h="364617">
                  <a:moveTo>
                    <a:pt x="0" y="0"/>
                  </a:moveTo>
                  <a:lnTo>
                    <a:pt x="1439705" y="0"/>
                  </a:lnTo>
                  <a:lnTo>
                    <a:pt x="1439705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DAE5F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39705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71646" y="9053101"/>
            <a:ext cx="3421237" cy="1083392"/>
          </a:xfrm>
          <a:custGeom>
            <a:avLst/>
            <a:gdLst/>
            <a:ahLst/>
            <a:cxnLst/>
            <a:rect l="l" t="t" r="r" b="b"/>
            <a:pathLst>
              <a:path w="3421237" h="1083392">
                <a:moveTo>
                  <a:pt x="0" y="0"/>
                </a:moveTo>
                <a:lnTo>
                  <a:pt x="3421237" y="0"/>
                </a:lnTo>
                <a:lnTo>
                  <a:pt x="3421237" y="1083392"/>
                </a:lnTo>
                <a:lnTo>
                  <a:pt x="0" y="1083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1" name="Group 11"/>
          <p:cNvGrpSpPr/>
          <p:nvPr/>
        </p:nvGrpSpPr>
        <p:grpSpPr>
          <a:xfrm>
            <a:off x="395114" y="244297"/>
            <a:ext cx="11783530" cy="8381656"/>
            <a:chOff x="0" y="0"/>
            <a:chExt cx="15711374" cy="11175541"/>
          </a:xfrm>
        </p:grpSpPr>
        <p:sp>
          <p:nvSpPr>
            <p:cNvPr id="12" name="TextBox 12"/>
            <p:cNvSpPr txBox="1"/>
            <p:nvPr/>
          </p:nvSpPr>
          <p:spPr>
            <a:xfrm>
              <a:off x="0" y="0"/>
              <a:ext cx="15711374" cy="2438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67"/>
                </a:lnSpc>
              </a:pPr>
              <a:r>
                <a:rPr lang="en-US" sz="6056" b="1">
                  <a:solidFill>
                    <a:srgbClr val="100F0D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Wyróżnienie </a:t>
              </a:r>
            </a:p>
            <a:p>
              <a:pPr algn="l">
                <a:lnSpc>
                  <a:spcPts val="7267"/>
                </a:lnSpc>
              </a:pPr>
              <a:r>
                <a:rPr lang="en-US" sz="6056" b="1">
                  <a:solidFill>
                    <a:srgbClr val="0366B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HR Excellence in Research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233022"/>
              <a:ext cx="13776602" cy="77674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21353" lvl="1" indent="-360676" algn="l">
                <a:lnSpc>
                  <a:spcPts val="4677"/>
                </a:lnSpc>
                <a:buFont typeface="Arial"/>
                <a:buChar char="•"/>
              </a:pPr>
              <a:r>
                <a:rPr lang="en-US" sz="3341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HR Excellence in Research</a:t>
              </a:r>
              <a:r>
                <a:rPr lang="en-US" sz="3341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jest wyróżnieniem nadawanym przez Komisję Europejską instytucjom, które zapewniają naukowcom dobre warunki pracy i rozwoju.</a:t>
              </a:r>
            </a:p>
            <a:p>
              <a:pPr marL="721353" lvl="1" indent="-360676" algn="l">
                <a:lnSpc>
                  <a:spcPts val="4677"/>
                </a:lnSpc>
                <a:buFont typeface="Arial"/>
                <a:buChar char="•"/>
              </a:pPr>
              <a:r>
                <a:rPr lang="en-US" sz="3341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Logo świadczy o przestrzeganiu zasad zapisanych w ramach strategii Strategii Kadrowej dla Naukowców (</a:t>
              </a:r>
              <a:r>
                <a:rPr lang="en-US" sz="3341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Human Resources Strategy for Researchers-HRS4R</a:t>
              </a:r>
              <a:r>
                <a:rPr lang="en-US" sz="3341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), których celem jest zwiększanie atrakcyjności warunków pracy naukowców w Europie.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66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7391040" y="0"/>
          <a:ext cx="10896960" cy="10287000"/>
        </p:xfrm>
        <a:graphic>
          <a:graphicData uri="http://schemas.openxmlformats.org/drawingml/2006/table">
            <a:tbl>
              <a:tblPr/>
              <a:tblGrid>
                <a:gridCol w="3487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098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2053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1.   Etyczne </a:t>
                      </a: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i zawodowe aspekty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FILAR 1 – ETYKA, RZETELNOŚĆ, ASPEKT PŁCI I OTWARTA NAUKA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2053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2.   Rekrutacja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FILAR 2 – OCENA I REKRUTACJA NAUKOWCÓW ORAZ POSTĘP </a:t>
                      </a: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W KARIERZE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2053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3.   Warunki pracy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FILAR 3 – WARUNKI PRACY </a:t>
                      </a: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I PRAKTYKI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0841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4.   Szkolenia </a:t>
                      </a: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i rozwój kariery</a:t>
                      </a:r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FILAR 4 – KARIERA NAUKOWA </a:t>
                      </a:r>
                      <a:endParaRPr lang="en-US" sz="1100"/>
                    </a:p>
                    <a:p>
                      <a:pPr algn="ctr">
                        <a:lnSpc>
                          <a:spcPts val="4200"/>
                        </a:lnSpc>
                      </a:pPr>
                      <a:r>
                        <a:rPr lang="en-US" sz="3000" b="1">
                          <a:solidFill>
                            <a:srgbClr val="2D0D57"/>
                          </a:solidFill>
                          <a:latin typeface="Cy Grotesk Key Bold"/>
                          <a:ea typeface="Cy Grotesk Key Bold"/>
                          <a:cs typeface="Cy Grotesk Key Bold"/>
                          <a:sym typeface="Cy Grotesk Key Bold"/>
                        </a:rPr>
                        <a:t>I ROZWÓJ TALENTÓW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2D0D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773302" y="3637985"/>
            <a:ext cx="5407775" cy="2277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spc="-77">
                <a:solidFill>
                  <a:srgbClr val="C3EDEF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 1. Europejska Karta Naukowca</a:t>
            </a:r>
          </a:p>
          <a:p>
            <a:pPr algn="ctr">
              <a:lnSpc>
                <a:spcPts val="3639"/>
              </a:lnSpc>
            </a:pPr>
            <a:r>
              <a:rPr lang="en-US" sz="2599" spc="-77">
                <a:solidFill>
                  <a:srgbClr val="C3EDEF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2. Kodeks Postępowania przy rekrutacji pracowników naukowych</a:t>
            </a:r>
          </a:p>
          <a:p>
            <a:pPr algn="ctr">
              <a:lnSpc>
                <a:spcPts val="3639"/>
              </a:lnSpc>
            </a:pPr>
            <a:r>
              <a:rPr lang="en-US" sz="2599" spc="-77">
                <a:solidFill>
                  <a:srgbClr val="C3EDEF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2005 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0681" y="142640"/>
            <a:ext cx="7078449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50"/>
              </a:lnSpc>
              <a:spcBef>
                <a:spcPct val="0"/>
              </a:spcBef>
            </a:pPr>
            <a:r>
              <a:rPr lang="en-US" sz="6500">
                <a:solidFill>
                  <a:srgbClr val="FFFFFF"/>
                </a:solidFill>
                <a:latin typeface="Red Hat Display"/>
                <a:ea typeface="Red Hat Display"/>
                <a:cs typeface="Red Hat Display"/>
                <a:sym typeface="Red Hat Display"/>
              </a:rPr>
              <a:t>Europejskie ramy kariery naukowej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0" y="8346239"/>
            <a:ext cx="7319131" cy="2143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6"/>
              </a:lnSpc>
            </a:pPr>
            <a:r>
              <a:rPr lang="en-US" sz="4118" spc="-123">
                <a:solidFill>
                  <a:srgbClr val="D6C3FF"/>
                </a:solidFill>
                <a:latin typeface="Cy Grotesk Key"/>
                <a:ea typeface="Cy Grotesk Key"/>
                <a:cs typeface="Cy Grotesk Key"/>
                <a:sym typeface="Cy Grotesk Key"/>
              </a:rPr>
              <a:t> Nowa Europejska Karta Naukowca 18.12.2023 r.</a:t>
            </a:r>
          </a:p>
          <a:p>
            <a:pPr algn="ctr">
              <a:lnSpc>
                <a:spcPts val="5766"/>
              </a:lnSpc>
            </a:pPr>
            <a:endParaRPr lang="en-US" sz="4118" spc="-123">
              <a:solidFill>
                <a:srgbClr val="D6C3FF"/>
              </a:solidFill>
              <a:latin typeface="Cy Grotesk Key"/>
              <a:ea typeface="Cy Grotesk Key"/>
              <a:cs typeface="Cy Grotesk Key"/>
              <a:sym typeface="Cy Grotesk Key"/>
            </a:endParaRPr>
          </a:p>
        </p:txBody>
      </p:sp>
      <p:sp>
        <p:nvSpPr>
          <p:cNvPr id="6" name="Freeform 6"/>
          <p:cNvSpPr/>
          <p:nvPr/>
        </p:nvSpPr>
        <p:spPr>
          <a:xfrm rot="-10800000">
            <a:off x="3174472" y="6172271"/>
            <a:ext cx="605434" cy="1993944"/>
          </a:xfrm>
          <a:custGeom>
            <a:avLst/>
            <a:gdLst/>
            <a:ahLst/>
            <a:cxnLst/>
            <a:rect l="l" t="t" r="r" b="b"/>
            <a:pathLst>
              <a:path w="605434" h="1993944">
                <a:moveTo>
                  <a:pt x="0" y="0"/>
                </a:moveTo>
                <a:lnTo>
                  <a:pt x="605434" y="0"/>
                </a:lnTo>
                <a:lnTo>
                  <a:pt x="605434" y="1993944"/>
                </a:lnTo>
                <a:lnTo>
                  <a:pt x="0" y="19939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0F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350" y="500286"/>
            <a:ext cx="17259300" cy="9286429"/>
            <a:chOff x="0" y="0"/>
            <a:chExt cx="4545659" cy="24458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659" cy="2445808"/>
            </a:xfrm>
            <a:custGeom>
              <a:avLst/>
              <a:gdLst/>
              <a:ahLst/>
              <a:cxnLst/>
              <a:rect l="l" t="t" r="r" b="b"/>
              <a:pathLst>
                <a:path w="4545659" h="2445808">
                  <a:moveTo>
                    <a:pt x="0" y="0"/>
                  </a:moveTo>
                  <a:lnTo>
                    <a:pt x="4545659" y="0"/>
                  </a:lnTo>
                  <a:lnTo>
                    <a:pt x="4545659" y="2445808"/>
                  </a:lnTo>
                  <a:lnTo>
                    <a:pt x="0" y="24458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545659" cy="2493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028700"/>
            <a:ext cx="10562203" cy="36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100F0D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Korzyści z posiadania wyróżnienia </a:t>
            </a:r>
          </a:p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0366B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HR Excellence in Research</a:t>
            </a:r>
          </a:p>
          <a:p>
            <a:pPr algn="l">
              <a:lnSpc>
                <a:spcPts val="7200"/>
              </a:lnSpc>
            </a:pPr>
            <a:endParaRPr lang="en-US" sz="6000" b="1">
              <a:solidFill>
                <a:srgbClr val="0366BF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509992" y="4068246"/>
            <a:ext cx="3475760" cy="5190054"/>
            <a:chOff x="0" y="0"/>
            <a:chExt cx="736600" cy="10999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6600" cy="1099901"/>
            </a:xfrm>
            <a:custGeom>
              <a:avLst/>
              <a:gdLst/>
              <a:ahLst/>
              <a:cxnLst/>
              <a:rect l="l" t="t" r="r" b="b"/>
              <a:pathLst>
                <a:path w="736600" h="1099901">
                  <a:moveTo>
                    <a:pt x="736600" y="0"/>
                  </a:moveTo>
                  <a:lnTo>
                    <a:pt x="736600" y="1099901"/>
                  </a:lnTo>
                  <a:lnTo>
                    <a:pt x="368300" y="972901"/>
                  </a:lnTo>
                  <a:lnTo>
                    <a:pt x="0" y="1099901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9ED1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736600" cy="1030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Ciągłe doskonalenie polityki personalnej 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posiadanie wyróżnienia zobowiązuje uczelnię do ciągłego doskonalenia, angażując społeczność akademicką w konsultacje 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i wdrożenie zadań zawartych w Planie Działania.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598672" y="4068246"/>
            <a:ext cx="3475760" cy="5190054"/>
            <a:chOff x="0" y="0"/>
            <a:chExt cx="736600" cy="10999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36600" cy="1099901"/>
            </a:xfrm>
            <a:custGeom>
              <a:avLst/>
              <a:gdLst/>
              <a:ahLst/>
              <a:cxnLst/>
              <a:rect l="l" t="t" r="r" b="b"/>
              <a:pathLst>
                <a:path w="736600" h="1099901">
                  <a:moveTo>
                    <a:pt x="736600" y="0"/>
                  </a:moveTo>
                  <a:lnTo>
                    <a:pt x="736600" y="1099901"/>
                  </a:lnTo>
                  <a:lnTo>
                    <a:pt x="368300" y="972901"/>
                  </a:lnTo>
                  <a:lnTo>
                    <a:pt x="0" y="1099901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DAE5F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736600" cy="1030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Znak jakości Komisji Europejskiej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uczelnia spełnia wysokie standardy warunków pracy, przeciwdziała dyskryminacji, prowadzi otwarte, przejrzyste i merytoryczne rekrutacje - widoczne przy publikacji ogłoszeń na platformie Euraxess.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50681" y="4068246"/>
            <a:ext cx="3475760" cy="5190054"/>
            <a:chOff x="0" y="0"/>
            <a:chExt cx="736600" cy="10999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36600" cy="1099901"/>
            </a:xfrm>
            <a:custGeom>
              <a:avLst/>
              <a:gdLst/>
              <a:ahLst/>
              <a:cxnLst/>
              <a:rect l="l" t="t" r="r" b="b"/>
              <a:pathLst>
                <a:path w="736600" h="1099901">
                  <a:moveTo>
                    <a:pt x="736600" y="0"/>
                  </a:moveTo>
                  <a:lnTo>
                    <a:pt x="736600" y="1099901"/>
                  </a:lnTo>
                  <a:lnTo>
                    <a:pt x="368300" y="972901"/>
                  </a:lnTo>
                  <a:lnTo>
                    <a:pt x="0" y="1099901"/>
                  </a:lnTo>
                  <a:lnTo>
                    <a:pt x="0" y="0"/>
                  </a:lnTo>
                  <a:lnTo>
                    <a:pt x="736600" y="0"/>
                  </a:lnTo>
                  <a:close/>
                </a:path>
              </a:pathLst>
            </a:custGeom>
            <a:solidFill>
              <a:srgbClr val="9ED1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736600" cy="1030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Potwierdzenie standartów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budowanie marki pracodawcy i konkurencyjności uczelni jako ośrodka badawczo-naukowego - potwierdzenie standardów w kontaktach 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z kontrahentami, partnerami naukowymi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502691" y="4086930"/>
            <a:ext cx="3401582" cy="5171370"/>
            <a:chOff x="0" y="0"/>
            <a:chExt cx="772256" cy="11740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72256" cy="1174048"/>
            </a:xfrm>
            <a:custGeom>
              <a:avLst/>
              <a:gdLst/>
              <a:ahLst/>
              <a:cxnLst/>
              <a:rect l="l" t="t" r="r" b="b"/>
              <a:pathLst>
                <a:path w="772256" h="1174048">
                  <a:moveTo>
                    <a:pt x="772256" y="0"/>
                  </a:moveTo>
                  <a:lnTo>
                    <a:pt x="772256" y="1174048"/>
                  </a:lnTo>
                  <a:lnTo>
                    <a:pt x="386128" y="1047048"/>
                  </a:lnTo>
                  <a:lnTo>
                    <a:pt x="0" y="1174048"/>
                  </a:lnTo>
                  <a:lnTo>
                    <a:pt x="0" y="0"/>
                  </a:lnTo>
                  <a:lnTo>
                    <a:pt x="772256" y="0"/>
                  </a:lnTo>
                  <a:close/>
                </a:path>
              </a:pathLst>
            </a:custGeom>
            <a:solidFill>
              <a:srgbClr val="DAE5F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72256" cy="11041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Uznanie </a:t>
              </a:r>
            </a:p>
            <a:p>
              <a:pPr algn="ctr">
                <a:lnSpc>
                  <a:spcPts val="3219"/>
                </a:lnSpc>
              </a:pPr>
              <a:r>
                <a:rPr lang="en-US" sz="2299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w międzynarodowych projektach KE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wymóg akceptacji 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zasad Europejskiej Karty Naukowca we wniosku 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100F0D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w międzynarodowych konkursach Horyzont Europa</a:t>
              </a:r>
            </a:p>
            <a:p>
              <a:pPr algn="ctr">
                <a:lnSpc>
                  <a:spcPts val="2939"/>
                </a:lnSpc>
              </a:pPr>
              <a:endParaRPr lang="en-US" sz="2099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  <a:p>
              <a:pPr algn="ctr">
                <a:lnSpc>
                  <a:spcPts val="2939"/>
                </a:lnSpc>
              </a:pPr>
              <a:endParaRPr lang="en-US" sz="2099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902594"/>
            <a:ext cx="5466378" cy="1384406"/>
            <a:chOff x="0" y="0"/>
            <a:chExt cx="1439705" cy="3646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39705" cy="364617"/>
            </a:xfrm>
            <a:custGeom>
              <a:avLst/>
              <a:gdLst/>
              <a:ahLst/>
              <a:cxnLst/>
              <a:rect l="l" t="t" r="r" b="b"/>
              <a:pathLst>
                <a:path w="1439705" h="364617">
                  <a:moveTo>
                    <a:pt x="0" y="0"/>
                  </a:moveTo>
                  <a:lnTo>
                    <a:pt x="1439705" y="0"/>
                  </a:lnTo>
                  <a:lnTo>
                    <a:pt x="1439705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DAE5F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39705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466378" y="8902594"/>
            <a:ext cx="12821622" cy="1384406"/>
            <a:chOff x="0" y="0"/>
            <a:chExt cx="3376888" cy="36461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76888" cy="364617"/>
            </a:xfrm>
            <a:custGeom>
              <a:avLst/>
              <a:gdLst/>
              <a:ahLst/>
              <a:cxnLst/>
              <a:rect l="l" t="t" r="r" b="b"/>
              <a:pathLst>
                <a:path w="3376888" h="364617">
                  <a:moveTo>
                    <a:pt x="0" y="0"/>
                  </a:moveTo>
                  <a:lnTo>
                    <a:pt x="3376888" y="0"/>
                  </a:lnTo>
                  <a:lnTo>
                    <a:pt x="3376888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0366B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3376888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1028700"/>
            <a:ext cx="11548892" cy="1837131"/>
            <a:chOff x="0" y="0"/>
            <a:chExt cx="15398523" cy="2449508"/>
          </a:xfrm>
        </p:grpSpPr>
        <p:sp>
          <p:nvSpPr>
            <p:cNvPr id="9" name="TextBox 9"/>
            <p:cNvSpPr txBox="1"/>
            <p:nvPr/>
          </p:nvSpPr>
          <p:spPr>
            <a:xfrm>
              <a:off x="6703" y="9525"/>
              <a:ext cx="15391820" cy="14087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89"/>
                </a:lnSpc>
              </a:pPr>
              <a:r>
                <a:rPr lang="en-US" sz="6991" b="1">
                  <a:solidFill>
                    <a:srgbClr val="100F0D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Przebieg wdrażania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65004"/>
              <a:ext cx="15391820" cy="7845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975"/>
                </a:lnSpc>
                <a:spcBef>
                  <a:spcPct val="0"/>
                </a:spcBef>
              </a:pPr>
              <a:r>
                <a:rPr lang="en-US" sz="3554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HR Excellence in Research w Politechnice Łódzkiej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4165520"/>
            <a:ext cx="3825760" cy="972350"/>
            <a:chOff x="0" y="0"/>
            <a:chExt cx="925971" cy="2353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2012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163647" y="4171150"/>
            <a:ext cx="3825760" cy="972350"/>
            <a:chOff x="0" y="0"/>
            <a:chExt cx="925971" cy="2353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2016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433540" y="4171150"/>
            <a:ext cx="3825760" cy="972350"/>
            <a:chOff x="0" y="0"/>
            <a:chExt cx="925971" cy="23534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98594" y="4171150"/>
            <a:ext cx="3825760" cy="972350"/>
            <a:chOff x="0" y="0"/>
            <a:chExt cx="925971" cy="2353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2018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28700" y="5568971"/>
            <a:ext cx="3825760" cy="2041286"/>
            <a:chOff x="0" y="0"/>
            <a:chExt cx="925971" cy="49406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925971" cy="52264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Deklaracja poparcia zasad </a:t>
              </a:r>
            </a:p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w Karcie i Kodeksie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163647" y="5568971"/>
            <a:ext cx="3825760" cy="2041286"/>
            <a:chOff x="0" y="0"/>
            <a:chExt cx="925971" cy="49406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925971" cy="52264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660"/>
                </a:lnSpc>
              </a:pPr>
              <a:r>
                <a:rPr lang="en-US" sz="1900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Przyznanie Politechnice Łódzkiej wyróżnienia </a:t>
              </a:r>
            </a:p>
            <a:p>
              <a:pPr algn="ctr">
                <a:lnSpc>
                  <a:spcPts val="2660"/>
                </a:lnSpc>
              </a:pPr>
              <a:r>
                <a:rPr lang="en-US" sz="1900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HR Excellence in Research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298594" y="5568971"/>
            <a:ext cx="3825760" cy="2041286"/>
            <a:chOff x="0" y="0"/>
            <a:chExt cx="925971" cy="49406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925971" cy="52264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660"/>
                </a:lnSpc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Podsumowanie 2-letniego okresu wdrażania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3433540" y="5568971"/>
            <a:ext cx="3825760" cy="2883535"/>
            <a:chOff x="0" y="0"/>
            <a:chExt cx="925971" cy="69791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25971" cy="697919"/>
            </a:xfrm>
            <a:custGeom>
              <a:avLst/>
              <a:gdLst/>
              <a:ahLst/>
              <a:cxnLst/>
              <a:rect l="l" t="t" r="r" b="b"/>
              <a:pathLst>
                <a:path w="925971" h="697919">
                  <a:moveTo>
                    <a:pt x="0" y="0"/>
                  </a:moveTo>
                  <a:lnTo>
                    <a:pt x="925971" y="0"/>
                  </a:lnTo>
                  <a:lnTo>
                    <a:pt x="925971" y="697919"/>
                  </a:lnTo>
                  <a:lnTo>
                    <a:pt x="0" y="6979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925971" cy="74554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Site-Visit z asesorami Komisji Europejskiej </a:t>
              </a:r>
              <a:r>
                <a:rPr lang="en-US" sz="20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 otrzymanie pozytywnej oceny i przedłużenia uprawnień na </a:t>
              </a:r>
              <a:r>
                <a:rPr lang="en-US" sz="2000" b="1">
                  <a:solidFill>
                    <a:srgbClr val="0366BF"/>
                  </a:solidFill>
                  <a:latin typeface="TT Interphases Bold"/>
                  <a:ea typeface="TT Interphases Bold"/>
                  <a:cs typeface="TT Interphases Bold"/>
                  <a:sym typeface="TT Interphases Bold"/>
                </a:rPr>
                <a:t>kolejne 36 miesięcy do dnia 17 czerwca 2025 roku </a:t>
              </a:r>
            </a:p>
            <a:p>
              <a:pPr algn="ctr">
                <a:lnSpc>
                  <a:spcPts val="2800"/>
                </a:lnSpc>
              </a:pPr>
              <a:endParaRPr lang="en-US" sz="2000" b="1">
                <a:solidFill>
                  <a:srgbClr val="0366BF"/>
                </a:solidFill>
                <a:latin typeface="TT Interphases Bold"/>
                <a:ea typeface="TT Interphases Bold"/>
                <a:cs typeface="TT Interphases Bold"/>
                <a:sym typeface="TT Interphases Bold"/>
              </a:endParaRPr>
            </a:p>
          </p:txBody>
        </p:sp>
      </p:grpSp>
      <p:sp>
        <p:nvSpPr>
          <p:cNvPr id="35" name="AutoShape 35"/>
          <p:cNvSpPr/>
          <p:nvPr/>
        </p:nvSpPr>
        <p:spPr>
          <a:xfrm>
            <a:off x="2941580" y="5137871"/>
            <a:ext cx="0" cy="431100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36" name="AutoShape 36"/>
          <p:cNvSpPr/>
          <p:nvPr/>
        </p:nvSpPr>
        <p:spPr>
          <a:xfrm>
            <a:off x="7076527" y="5143500"/>
            <a:ext cx="0" cy="425471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37" name="AutoShape 37"/>
          <p:cNvSpPr/>
          <p:nvPr/>
        </p:nvSpPr>
        <p:spPr>
          <a:xfrm flipH="1">
            <a:off x="11211473" y="5143500"/>
            <a:ext cx="0" cy="425471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38" name="AutoShape 38"/>
          <p:cNvSpPr/>
          <p:nvPr/>
        </p:nvSpPr>
        <p:spPr>
          <a:xfrm>
            <a:off x="15346420" y="5143500"/>
            <a:ext cx="0" cy="425471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39" name="Freeform 39"/>
          <p:cNvSpPr/>
          <p:nvPr/>
        </p:nvSpPr>
        <p:spPr>
          <a:xfrm>
            <a:off x="871646" y="9053101"/>
            <a:ext cx="3421237" cy="1083392"/>
          </a:xfrm>
          <a:custGeom>
            <a:avLst/>
            <a:gdLst/>
            <a:ahLst/>
            <a:cxnLst/>
            <a:rect l="l" t="t" r="r" b="b"/>
            <a:pathLst>
              <a:path w="3421237" h="1083392">
                <a:moveTo>
                  <a:pt x="0" y="0"/>
                </a:moveTo>
                <a:lnTo>
                  <a:pt x="3421237" y="0"/>
                </a:lnTo>
                <a:lnTo>
                  <a:pt x="3421237" y="1083392"/>
                </a:lnTo>
                <a:lnTo>
                  <a:pt x="0" y="10833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66378" y="8902594"/>
            <a:ext cx="12821622" cy="1384406"/>
            <a:chOff x="0" y="0"/>
            <a:chExt cx="3376888" cy="3646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76888" cy="364617"/>
            </a:xfrm>
            <a:custGeom>
              <a:avLst/>
              <a:gdLst/>
              <a:ahLst/>
              <a:cxnLst/>
              <a:rect l="l" t="t" r="r" b="b"/>
              <a:pathLst>
                <a:path w="3376888" h="364617">
                  <a:moveTo>
                    <a:pt x="0" y="0"/>
                  </a:moveTo>
                  <a:lnTo>
                    <a:pt x="3376888" y="0"/>
                  </a:lnTo>
                  <a:lnTo>
                    <a:pt x="3376888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0366B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376888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39921" y="-32345"/>
            <a:ext cx="6848079" cy="8934938"/>
            <a:chOff x="0" y="0"/>
            <a:chExt cx="9130772" cy="1191325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4515" r="24515"/>
            <a:stretch>
              <a:fillRect/>
            </a:stretch>
          </p:blipFill>
          <p:spPr>
            <a:xfrm>
              <a:off x="0" y="0"/>
              <a:ext cx="9130772" cy="1191325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8902594"/>
            <a:ext cx="5466378" cy="1384406"/>
            <a:chOff x="0" y="0"/>
            <a:chExt cx="1439705" cy="3646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9705" cy="364617"/>
            </a:xfrm>
            <a:custGeom>
              <a:avLst/>
              <a:gdLst/>
              <a:ahLst/>
              <a:cxnLst/>
              <a:rect l="l" t="t" r="r" b="b"/>
              <a:pathLst>
                <a:path w="1439705" h="364617">
                  <a:moveTo>
                    <a:pt x="0" y="0"/>
                  </a:moveTo>
                  <a:lnTo>
                    <a:pt x="1439705" y="0"/>
                  </a:lnTo>
                  <a:lnTo>
                    <a:pt x="1439705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DAE5F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39705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71646" y="9053101"/>
            <a:ext cx="3421237" cy="1083392"/>
          </a:xfrm>
          <a:custGeom>
            <a:avLst/>
            <a:gdLst/>
            <a:ahLst/>
            <a:cxnLst/>
            <a:rect l="l" t="t" r="r" b="b"/>
            <a:pathLst>
              <a:path w="3421237" h="1083392">
                <a:moveTo>
                  <a:pt x="0" y="0"/>
                </a:moveTo>
                <a:lnTo>
                  <a:pt x="3421237" y="0"/>
                </a:lnTo>
                <a:lnTo>
                  <a:pt x="3421237" y="1083392"/>
                </a:lnTo>
                <a:lnTo>
                  <a:pt x="0" y="1083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395114" y="119063"/>
            <a:ext cx="11044807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27"/>
              </a:lnSpc>
            </a:pPr>
            <a:r>
              <a:rPr lang="en-US" sz="5856" b="1">
                <a:solidFill>
                  <a:srgbClr val="100F0D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Wybrane przykłady wdrożenia</a:t>
            </a:r>
          </a:p>
          <a:p>
            <a:pPr algn="l">
              <a:lnSpc>
                <a:spcPts val="7267"/>
              </a:lnSpc>
            </a:pPr>
            <a:r>
              <a:rPr lang="en-US" sz="6056" b="1">
                <a:solidFill>
                  <a:srgbClr val="0366B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w latach 2022-2024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1991378"/>
            <a:ext cx="11319409" cy="6488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Stworzenie jasnych i przejrzystych zasad </a:t>
            </a: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rekrutacji pracowników naukowych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Stworzenie </a:t>
            </a: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przewodnika dla nowych pracowników, 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wdrożenie ankiety Exit Interview,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Doradztwo i coaching zawodowy 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dla pracowników,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Promocja wyników badań i prezentacja dorobku zawodowego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naszych naukowców na stronie uczelni,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Wzmocnienie potencjału naukowego i kadrowego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: nagrody IDUB, „YES – Young Excellent Scientists Programme”, „FU2N – Fundusz Udoskonalania Umiejętności Młodych Naukowców”,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Doradztwo w zakresie aplikowania o granty 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dla młodych naukowców,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Realizacja międzynarodowej mobilności 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pracowników i doktorantów, 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Welcome Point 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- punkt obsługi dla zagranicznych naukowców,</a:t>
            </a:r>
          </a:p>
          <a:p>
            <a:pPr marL="547630" lvl="1" indent="-273815" algn="l">
              <a:lnSpc>
                <a:spcPts val="3677"/>
              </a:lnSpc>
              <a:buFont typeface="Arial"/>
              <a:buChar char="•"/>
            </a:pPr>
            <a:r>
              <a:rPr lang="en-US" sz="2536" b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Szkolenia </a:t>
            </a:r>
            <a:r>
              <a:rPr lang="en-US" sz="2536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 obszarze komercjalizacji i transferu wiedzy.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382535" cy="3745620"/>
            <a:chOff x="0" y="0"/>
            <a:chExt cx="1680997" cy="9865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0997" cy="986501"/>
            </a:xfrm>
            <a:custGeom>
              <a:avLst/>
              <a:gdLst/>
              <a:ahLst/>
              <a:cxnLst/>
              <a:rect l="l" t="t" r="r" b="b"/>
              <a:pathLst>
                <a:path w="1680997" h="986501">
                  <a:moveTo>
                    <a:pt x="0" y="0"/>
                  </a:moveTo>
                  <a:lnTo>
                    <a:pt x="1680997" y="0"/>
                  </a:lnTo>
                  <a:lnTo>
                    <a:pt x="1680997" y="986501"/>
                  </a:lnTo>
                  <a:lnTo>
                    <a:pt x="0" y="986501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80997" cy="1015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3745620"/>
            <a:ext cx="6382535" cy="6541380"/>
            <a:chOff x="0" y="0"/>
            <a:chExt cx="1680997" cy="17228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80997" cy="1722833"/>
            </a:xfrm>
            <a:custGeom>
              <a:avLst/>
              <a:gdLst/>
              <a:ahLst/>
              <a:cxnLst/>
              <a:rect l="l" t="t" r="r" b="b"/>
              <a:pathLst>
                <a:path w="1680997" h="1722833">
                  <a:moveTo>
                    <a:pt x="0" y="0"/>
                  </a:moveTo>
                  <a:lnTo>
                    <a:pt x="1680997" y="0"/>
                  </a:lnTo>
                  <a:lnTo>
                    <a:pt x="1680997" y="1722833"/>
                  </a:lnTo>
                  <a:lnTo>
                    <a:pt x="0" y="1722833"/>
                  </a:lnTo>
                  <a:close/>
                </a:path>
              </a:pathLst>
            </a:custGeom>
            <a:solidFill>
              <a:srgbClr val="0366B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680997" cy="1751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653658" y="4714071"/>
            <a:ext cx="4128885" cy="5308450"/>
          </a:xfrm>
          <a:custGeom>
            <a:avLst/>
            <a:gdLst/>
            <a:ahLst/>
            <a:cxnLst/>
            <a:rect l="l" t="t" r="r" b="b"/>
            <a:pathLst>
              <a:path w="4128885" h="5308450">
                <a:moveTo>
                  <a:pt x="0" y="0"/>
                </a:moveTo>
                <a:lnTo>
                  <a:pt x="4128885" y="0"/>
                </a:lnTo>
                <a:lnTo>
                  <a:pt x="4128885" y="5308451"/>
                </a:lnTo>
                <a:lnTo>
                  <a:pt x="0" y="53084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452" b="-345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6494813" y="754054"/>
            <a:ext cx="4836678" cy="4206892"/>
          </a:xfrm>
          <a:custGeom>
            <a:avLst/>
            <a:gdLst/>
            <a:ahLst/>
            <a:cxnLst/>
            <a:rect l="l" t="t" r="r" b="b"/>
            <a:pathLst>
              <a:path w="4836678" h="4206892">
                <a:moveTo>
                  <a:pt x="0" y="0"/>
                </a:moveTo>
                <a:lnTo>
                  <a:pt x="4836677" y="0"/>
                </a:lnTo>
                <a:lnTo>
                  <a:pt x="4836677" y="4206892"/>
                </a:lnTo>
                <a:lnTo>
                  <a:pt x="0" y="42068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5283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1162443" y="5572929"/>
            <a:ext cx="7090985" cy="4449593"/>
          </a:xfrm>
          <a:custGeom>
            <a:avLst/>
            <a:gdLst/>
            <a:ahLst/>
            <a:cxnLst/>
            <a:rect l="l" t="t" r="r" b="b"/>
            <a:pathLst>
              <a:path w="7090985" h="4449593">
                <a:moveTo>
                  <a:pt x="0" y="0"/>
                </a:moveTo>
                <a:lnTo>
                  <a:pt x="7090985" y="0"/>
                </a:lnTo>
                <a:lnTo>
                  <a:pt x="7090985" y="4449593"/>
                </a:lnTo>
                <a:lnTo>
                  <a:pt x="0" y="444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11443768" y="920997"/>
            <a:ext cx="6528337" cy="3793074"/>
          </a:xfrm>
          <a:custGeom>
            <a:avLst/>
            <a:gdLst/>
            <a:ahLst/>
            <a:cxnLst/>
            <a:rect l="l" t="t" r="r" b="b"/>
            <a:pathLst>
              <a:path w="6528337" h="3793074">
                <a:moveTo>
                  <a:pt x="0" y="0"/>
                </a:moveTo>
                <a:lnTo>
                  <a:pt x="6528336" y="0"/>
                </a:lnTo>
                <a:lnTo>
                  <a:pt x="6528336" y="3793074"/>
                </a:lnTo>
                <a:lnTo>
                  <a:pt x="0" y="37930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319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905071" y="1028700"/>
            <a:ext cx="4572393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Dokumenty niezbędne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0" y="4279070"/>
            <a:ext cx="6145363" cy="799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8"/>
              </a:lnSpc>
            </a:pPr>
            <a:r>
              <a:rPr lang="en-US" sz="2937" b="1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Gap Analysis - analiza</a:t>
            </a:r>
          </a:p>
          <a:p>
            <a:pPr algn="ctr">
              <a:lnSpc>
                <a:spcPts val="5228"/>
              </a:lnSpc>
            </a:pPr>
            <a:r>
              <a:rPr lang="en-US" sz="2937" b="1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INTERNAL REVIEW</a:t>
            </a:r>
            <a:r>
              <a:rPr lang="en-US" sz="2937">
                <a:solidFill>
                  <a:srgbClr val="FFFFFF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wraz z:</a:t>
            </a:r>
          </a:p>
          <a:p>
            <a:pPr marL="504689" lvl="1" indent="-252345" algn="l">
              <a:lnSpc>
                <a:spcPts val="4160"/>
              </a:lnSpc>
              <a:buFont typeface="Arial"/>
              <a:buChar char="•"/>
            </a:pPr>
            <a:r>
              <a:rPr lang="en-US" sz="2337" b="1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zrewidowanym</a:t>
            </a:r>
            <a:r>
              <a:rPr lang="en-US" sz="2337">
                <a:solidFill>
                  <a:srgbClr val="FFFFFF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Planem Działań na lata  2022-2024</a:t>
            </a:r>
          </a:p>
          <a:p>
            <a:pPr marL="504689" lvl="1" indent="-252345" algn="l">
              <a:lnSpc>
                <a:spcPts val="4160"/>
              </a:lnSpc>
              <a:buFont typeface="Arial"/>
              <a:buChar char="•"/>
            </a:pPr>
            <a:r>
              <a:rPr lang="en-US" sz="2337" b="1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nowym </a:t>
            </a:r>
            <a:r>
              <a:rPr lang="en-US" sz="2337">
                <a:solidFill>
                  <a:srgbClr val="FFFFFF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Planem Działań na lata 2025-2027</a:t>
            </a:r>
            <a:r>
              <a:rPr lang="en-US" sz="2337" b="1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</a:p>
          <a:p>
            <a:pPr algn="ctr">
              <a:lnSpc>
                <a:spcPts val="5228"/>
              </a:lnSpc>
            </a:pPr>
            <a:r>
              <a:rPr lang="en-US" sz="2937" b="1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OTM-R checklist</a:t>
            </a:r>
          </a:p>
          <a:p>
            <a:pPr algn="ctr">
              <a:lnSpc>
                <a:spcPts val="5228"/>
              </a:lnSpc>
            </a:pPr>
            <a:r>
              <a:rPr lang="en-US" sz="2937" b="1">
                <a:solidFill>
                  <a:srgbClr val="FFFFF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Strategia HR dla naukowców</a:t>
            </a: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  <a:p>
            <a:pPr algn="ctr">
              <a:lnSpc>
                <a:spcPts val="3804"/>
              </a:lnSpc>
            </a:pPr>
            <a:endParaRPr lang="en-US" sz="2937" b="1">
              <a:solidFill>
                <a:srgbClr val="FFFFFF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66378" y="8902594"/>
            <a:ext cx="12821622" cy="1384406"/>
            <a:chOff x="0" y="0"/>
            <a:chExt cx="3376888" cy="3646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76888" cy="364617"/>
            </a:xfrm>
            <a:custGeom>
              <a:avLst/>
              <a:gdLst/>
              <a:ahLst/>
              <a:cxnLst/>
              <a:rect l="l" t="t" r="r" b="b"/>
              <a:pathLst>
                <a:path w="3376888" h="364617">
                  <a:moveTo>
                    <a:pt x="0" y="0"/>
                  </a:moveTo>
                  <a:lnTo>
                    <a:pt x="3376888" y="0"/>
                  </a:lnTo>
                  <a:lnTo>
                    <a:pt x="3376888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0366B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376888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439921" y="-32345"/>
            <a:ext cx="6848079" cy="8934938"/>
            <a:chOff x="0" y="0"/>
            <a:chExt cx="9130772" cy="1191325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24515" r="24515"/>
            <a:stretch>
              <a:fillRect/>
            </a:stretch>
          </p:blipFill>
          <p:spPr>
            <a:xfrm>
              <a:off x="0" y="0"/>
              <a:ext cx="9130772" cy="1191325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8902594"/>
            <a:ext cx="5466378" cy="1384406"/>
            <a:chOff x="0" y="0"/>
            <a:chExt cx="1439705" cy="3646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9705" cy="364617"/>
            </a:xfrm>
            <a:custGeom>
              <a:avLst/>
              <a:gdLst/>
              <a:ahLst/>
              <a:cxnLst/>
              <a:rect l="l" t="t" r="r" b="b"/>
              <a:pathLst>
                <a:path w="1439705" h="364617">
                  <a:moveTo>
                    <a:pt x="0" y="0"/>
                  </a:moveTo>
                  <a:lnTo>
                    <a:pt x="1439705" y="0"/>
                  </a:lnTo>
                  <a:lnTo>
                    <a:pt x="1439705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DAE5F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439705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71646" y="9053101"/>
            <a:ext cx="3421237" cy="1083392"/>
          </a:xfrm>
          <a:custGeom>
            <a:avLst/>
            <a:gdLst/>
            <a:ahLst/>
            <a:cxnLst/>
            <a:rect l="l" t="t" r="r" b="b"/>
            <a:pathLst>
              <a:path w="3421237" h="1083392">
                <a:moveTo>
                  <a:pt x="0" y="0"/>
                </a:moveTo>
                <a:lnTo>
                  <a:pt x="3421237" y="0"/>
                </a:lnTo>
                <a:lnTo>
                  <a:pt x="3421237" y="1083392"/>
                </a:lnTo>
                <a:lnTo>
                  <a:pt x="0" y="10833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395114" y="128588"/>
            <a:ext cx="11044807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67"/>
              </a:lnSpc>
            </a:pPr>
            <a:r>
              <a:rPr lang="en-US" sz="6056" b="1">
                <a:solidFill>
                  <a:srgbClr val="100F0D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Raport</a:t>
            </a:r>
          </a:p>
          <a:p>
            <a:pPr algn="l">
              <a:lnSpc>
                <a:spcPts val="7267"/>
              </a:lnSpc>
            </a:pPr>
            <a:r>
              <a:rPr lang="en-US" sz="6056" b="1">
                <a:solidFill>
                  <a:srgbClr val="0366B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INTERNAL REVIEW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4707" y="2251806"/>
            <a:ext cx="11064702" cy="6312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05"/>
              </a:lnSpc>
            </a:pP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Dokument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jest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przeglądem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obecnego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stanu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instytucji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,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udokumentowania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postępów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,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pozwala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na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modyfikację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zadań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i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stworzenia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nowego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Planu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Działań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na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nadchodzące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lata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Opisujemy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w nim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mocne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i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słabe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strony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które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będą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uzasadniać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zaplanowane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działania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 </a:t>
            </a:r>
          </a:p>
          <a:p>
            <a:pPr algn="just">
              <a:lnSpc>
                <a:spcPts val="3305"/>
              </a:lnSpc>
            </a:pPr>
            <a:endParaRPr lang="en-US" sz="2279" dirty="0">
              <a:solidFill>
                <a:srgbClr val="100F0D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305"/>
              </a:lnSpc>
            </a:pP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 2025 r.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ocena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przez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zagranicznych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ekspertów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będzie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opierała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się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tylko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na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weryfikacji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dokumentów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-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dlatego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raport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jest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kluczowy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w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fazie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odnowienia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wyróżnienia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Eksperci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przeprowadzają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ocenę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jakości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analizując</a:t>
            </a:r>
            <a:r>
              <a:rPr lang="pl-PL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poziom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ambicji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i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jakość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postępów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zamierzonych</a:t>
            </a:r>
            <a:r>
              <a:rPr lang="pl-PL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osiągniętych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przez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instytucję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</a:t>
            </a:r>
          </a:p>
          <a:p>
            <a:pPr algn="just">
              <a:lnSpc>
                <a:spcPts val="3305"/>
              </a:lnSpc>
            </a:pPr>
            <a:endParaRPr lang="en-US" sz="2279" dirty="0">
              <a:solidFill>
                <a:srgbClr val="100F0D"/>
              </a:solidFill>
              <a:latin typeface="TT Interphases"/>
              <a:ea typeface="TT Interphases"/>
              <a:cs typeface="TT Interphases"/>
              <a:sym typeface="TT Interphases"/>
            </a:endParaRPr>
          </a:p>
          <a:p>
            <a:pPr algn="just">
              <a:lnSpc>
                <a:spcPts val="3305"/>
              </a:lnSpc>
            </a:pP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Ze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względu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na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przyjęcie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nowej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Europejskiej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Karty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Naukowca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raport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będzie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opierał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się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na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:</a:t>
            </a:r>
          </a:p>
          <a:p>
            <a:pPr marL="492127" lvl="1" indent="-246064" algn="just">
              <a:lnSpc>
                <a:spcPts val="3305"/>
              </a:lnSpc>
              <a:buFont typeface="Arial"/>
              <a:buChar char="•"/>
            </a:pP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zrewidowaniu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zadań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z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poprzednich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lat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w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ramach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4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obszarów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i 44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zasad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dotychczasowej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Karty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 i </a:t>
            </a:r>
            <a:r>
              <a:rPr lang="en-US" sz="2279" dirty="0" err="1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Kodeksu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, </a:t>
            </a:r>
          </a:p>
          <a:p>
            <a:pPr marL="492127" lvl="1" indent="-246064" algn="just">
              <a:lnSpc>
                <a:spcPts val="3305"/>
              </a:lnSpc>
              <a:buFont typeface="Arial"/>
              <a:buChar char="•"/>
            </a:pP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analizę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pod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względem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zasad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nowych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4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filarów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i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nowych</a:t>
            </a:r>
            <a:r>
              <a:rPr lang="en-US" sz="2279" b="1" dirty="0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20 </a:t>
            </a:r>
            <a:r>
              <a:rPr lang="en-US" sz="2279" b="1" dirty="0" err="1">
                <a:solidFill>
                  <a:srgbClr val="100F0D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zasad</a:t>
            </a:r>
            <a:r>
              <a:rPr lang="en-US" sz="2279" dirty="0">
                <a:solidFill>
                  <a:srgbClr val="100F0D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382535" cy="3745620"/>
            <a:chOff x="0" y="0"/>
            <a:chExt cx="1680997" cy="9865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0997" cy="986501"/>
            </a:xfrm>
            <a:custGeom>
              <a:avLst/>
              <a:gdLst/>
              <a:ahLst/>
              <a:cxnLst/>
              <a:rect l="l" t="t" r="r" b="b"/>
              <a:pathLst>
                <a:path w="1680997" h="986501">
                  <a:moveTo>
                    <a:pt x="0" y="0"/>
                  </a:moveTo>
                  <a:lnTo>
                    <a:pt x="1680997" y="0"/>
                  </a:lnTo>
                  <a:lnTo>
                    <a:pt x="1680997" y="986501"/>
                  </a:lnTo>
                  <a:lnTo>
                    <a:pt x="0" y="986501"/>
                  </a:lnTo>
                  <a:close/>
                </a:path>
              </a:pathLst>
            </a:custGeom>
            <a:solidFill>
              <a:srgbClr val="0366B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80997" cy="1015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8611" y="578208"/>
            <a:ext cx="6125313" cy="359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Gender Equality Plan</a:t>
            </a:r>
          </a:p>
          <a:p>
            <a:pPr algn="l">
              <a:lnSpc>
                <a:spcPts val="5400"/>
              </a:lnSpc>
            </a:pPr>
            <a:endParaRPr lang="en-US" sz="4500" b="1">
              <a:solidFill>
                <a:srgbClr val="FFFFFF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  <a:p>
            <a:pPr algn="l">
              <a:lnSpc>
                <a:spcPts val="5160"/>
              </a:lnSpc>
            </a:pPr>
            <a:r>
              <a:rPr lang="en-US" sz="4300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Równość płci </a:t>
            </a:r>
          </a:p>
          <a:p>
            <a:pPr algn="l">
              <a:lnSpc>
                <a:spcPts val="5160"/>
              </a:lnSpc>
            </a:pPr>
            <a:r>
              <a:rPr lang="en-US" sz="4300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w Politechnice Łódzkiej </a:t>
            </a:r>
          </a:p>
          <a:p>
            <a:pPr algn="l">
              <a:lnSpc>
                <a:spcPts val="7200"/>
              </a:lnSpc>
            </a:pPr>
            <a:endParaRPr lang="en-US" sz="4300" b="1">
              <a:solidFill>
                <a:srgbClr val="FFFFFF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0" y="3745620"/>
            <a:ext cx="6382535" cy="6541380"/>
            <a:chOff x="0" y="0"/>
            <a:chExt cx="1680997" cy="1722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0997" cy="1722833"/>
            </a:xfrm>
            <a:custGeom>
              <a:avLst/>
              <a:gdLst/>
              <a:ahLst/>
              <a:cxnLst/>
              <a:rect l="l" t="t" r="r" b="b"/>
              <a:pathLst>
                <a:path w="1680997" h="1722833">
                  <a:moveTo>
                    <a:pt x="0" y="0"/>
                  </a:moveTo>
                  <a:lnTo>
                    <a:pt x="1680997" y="0"/>
                  </a:lnTo>
                  <a:lnTo>
                    <a:pt x="1680997" y="1722833"/>
                  </a:lnTo>
                  <a:lnTo>
                    <a:pt x="0" y="1722833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0997" cy="1751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82535" y="8849508"/>
            <a:ext cx="11905465" cy="1437492"/>
            <a:chOff x="0" y="0"/>
            <a:chExt cx="3135596" cy="37859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5596" cy="378599"/>
            </a:xfrm>
            <a:custGeom>
              <a:avLst/>
              <a:gdLst/>
              <a:ahLst/>
              <a:cxnLst/>
              <a:rect l="l" t="t" r="r" b="b"/>
              <a:pathLst>
                <a:path w="3135596" h="378599">
                  <a:moveTo>
                    <a:pt x="0" y="0"/>
                  </a:moveTo>
                  <a:lnTo>
                    <a:pt x="3135596" y="0"/>
                  </a:lnTo>
                  <a:lnTo>
                    <a:pt x="3135596" y="378599"/>
                  </a:lnTo>
                  <a:lnTo>
                    <a:pt x="0" y="378599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135596" cy="407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216200"/>
              </p:ext>
            </p:extLst>
          </p:nvPr>
        </p:nvGraphicFramePr>
        <p:xfrm>
          <a:off x="6382535" y="0"/>
          <a:ext cx="11905465" cy="10287001"/>
        </p:xfrm>
        <a:graphic>
          <a:graphicData uri="http://schemas.openxmlformats.org/drawingml/2006/table">
            <a:tbl>
              <a:tblPr/>
              <a:tblGrid>
                <a:gridCol w="11905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45526">
                <a:tc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Realizacja Planu równości płci na lata 2022-2024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8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3608">
                <a:tc>
                  <a:txBody>
                    <a:bodyPr/>
                    <a:lstStyle/>
                    <a:p>
                      <a:pPr algn="ctr">
                        <a:lnSpc>
                          <a:spcPts val="3780"/>
                        </a:lnSpc>
                        <a:defRPr/>
                      </a:pP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Działania mające na celu zachowanie równowagi między życiem zawodowym a prywatnym i obowiązkami opiekuńczymi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F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760">
                <a:tc>
                  <a:txBody>
                    <a:bodyPr/>
                    <a:lstStyle/>
                    <a:p>
                      <a:pPr algn="ctr">
                        <a:lnSpc>
                          <a:spcPts val="3780"/>
                        </a:lnSpc>
                        <a:defRPr/>
                      </a:pP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3" tooltip="https://p.lodz.pl/wykaz-pelnomocnikow-ds-rownosci"/>
                        </a:rPr>
                        <a:t>Zespół ds.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3" tooltip="https://p.lodz.pl/wykaz-pelnomocnikow-ds-rownosci"/>
                        </a:rPr>
                        <a:t>wdrożenia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3" tooltip="https://p.lodz.pl/wykaz-pelnomocnikow-ds-rownosci"/>
                        </a:rPr>
                        <a:t> i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3" tooltip="https://p.lodz.pl/wykaz-pelnomocnikow-ds-rownosci"/>
                        </a:rPr>
                        <a:t>monitorowania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3" tooltip="https://p.lodz.pl/wykaz-pelnomocnikow-ds-rownosci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3" tooltip="https://p.lodz.pl/wykaz-pelnomocnikow-ds-rownosci"/>
                        </a:rPr>
                        <a:t>realizacji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4" tooltip="https://p.lodz.pl/wykaz-pelnomocnikow-ds-rownosci"/>
                        </a:rPr>
                        <a:t> </a:t>
                      </a:r>
                      <a:endParaRPr lang="en-US" sz="1100" dirty="0"/>
                    </a:p>
                    <a:p>
                      <a:pPr algn="ctr">
                        <a:lnSpc>
                          <a:spcPts val="3780"/>
                        </a:lnSpc>
                      </a:pP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4" tooltip="https://p.lodz.pl/wykaz-pelnomocnikow-ds-rownosci"/>
                        </a:rPr>
                        <a:t>Gender Equality Plan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F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2887">
                <a:tc>
                  <a:txBody>
                    <a:bodyPr/>
                    <a:lstStyle/>
                    <a:p>
                      <a:pPr algn="ctr">
                        <a:lnSpc>
                          <a:spcPts val="3780"/>
                        </a:lnSpc>
                        <a:defRPr/>
                      </a:pP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  <a:hlinkClick r:id="rId4" tooltip="https://p.lodz.pl/wykaz-pelnomocnikow-ds-rownosci"/>
                        </a:rPr>
                        <a:t>Pełnomocnicy ds. równości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C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8220">
                <a:tc>
                  <a:txBody>
                    <a:bodyPr/>
                    <a:lstStyle/>
                    <a:p>
                      <a:pPr algn="ctr">
                        <a:lnSpc>
                          <a:spcPts val="3780"/>
                        </a:lnSpc>
                        <a:defRPr/>
                      </a:pP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Zapewnienie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poszanowania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wartości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jaką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jest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równość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płci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endParaRPr lang="en-US" sz="1100" dirty="0"/>
                    </a:p>
                    <a:p>
                      <a:pPr algn="ctr">
                        <a:lnSpc>
                          <a:spcPts val="3780"/>
                        </a:lnSpc>
                      </a:pP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zgodnie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z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założeniami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zasad</a:t>
                      </a:r>
                      <a:r>
                        <a:rPr lang="en-US" sz="2700" dirty="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HR Excellence in Research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AD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Freeform 13"/>
          <p:cNvSpPr/>
          <p:nvPr/>
        </p:nvSpPr>
        <p:spPr>
          <a:xfrm>
            <a:off x="1557709" y="4206070"/>
            <a:ext cx="3267117" cy="5166604"/>
          </a:xfrm>
          <a:custGeom>
            <a:avLst/>
            <a:gdLst/>
            <a:ahLst/>
            <a:cxnLst/>
            <a:rect l="l" t="t" r="r" b="b"/>
            <a:pathLst>
              <a:path w="3267117" h="5166604">
                <a:moveTo>
                  <a:pt x="0" y="0"/>
                </a:moveTo>
                <a:lnTo>
                  <a:pt x="3267117" y="0"/>
                </a:lnTo>
                <a:lnTo>
                  <a:pt x="3267117" y="5166604"/>
                </a:lnTo>
                <a:lnTo>
                  <a:pt x="0" y="5166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382535" cy="3745620"/>
            <a:chOff x="0" y="0"/>
            <a:chExt cx="1680997" cy="9865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0997" cy="986501"/>
            </a:xfrm>
            <a:custGeom>
              <a:avLst/>
              <a:gdLst/>
              <a:ahLst/>
              <a:cxnLst/>
              <a:rect l="l" t="t" r="r" b="b"/>
              <a:pathLst>
                <a:path w="1680997" h="986501">
                  <a:moveTo>
                    <a:pt x="0" y="0"/>
                  </a:moveTo>
                  <a:lnTo>
                    <a:pt x="1680997" y="0"/>
                  </a:lnTo>
                  <a:lnTo>
                    <a:pt x="1680997" y="986501"/>
                  </a:lnTo>
                  <a:lnTo>
                    <a:pt x="0" y="986501"/>
                  </a:lnTo>
                  <a:close/>
                </a:path>
              </a:pathLst>
            </a:custGeom>
            <a:solidFill>
              <a:srgbClr val="0366B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680997" cy="1015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8611" y="578208"/>
            <a:ext cx="6125313" cy="359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Gender Equality Plan</a:t>
            </a:r>
          </a:p>
          <a:p>
            <a:pPr algn="l">
              <a:lnSpc>
                <a:spcPts val="5400"/>
              </a:lnSpc>
            </a:pPr>
            <a:endParaRPr lang="en-US" sz="4500" b="1">
              <a:solidFill>
                <a:srgbClr val="FFFFFF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  <a:p>
            <a:pPr algn="l">
              <a:lnSpc>
                <a:spcPts val="5160"/>
              </a:lnSpc>
            </a:pPr>
            <a:r>
              <a:rPr lang="en-US" sz="4300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Równość płci </a:t>
            </a:r>
          </a:p>
          <a:p>
            <a:pPr algn="l">
              <a:lnSpc>
                <a:spcPts val="5160"/>
              </a:lnSpc>
            </a:pPr>
            <a:r>
              <a:rPr lang="en-US" sz="4300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w Politechnice Łódzkiej </a:t>
            </a:r>
          </a:p>
          <a:p>
            <a:pPr algn="l">
              <a:lnSpc>
                <a:spcPts val="7200"/>
              </a:lnSpc>
            </a:pPr>
            <a:endParaRPr lang="en-US" sz="4300" b="1">
              <a:solidFill>
                <a:srgbClr val="FFFFFF"/>
              </a:solidFill>
              <a:latin typeface="Red Hat Display Bold"/>
              <a:ea typeface="Red Hat Display Bold"/>
              <a:cs typeface="Red Hat Display Bold"/>
              <a:sym typeface="Red Hat Display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0" y="3745620"/>
            <a:ext cx="6382535" cy="6541380"/>
            <a:chOff x="0" y="0"/>
            <a:chExt cx="1680997" cy="1722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0997" cy="1722833"/>
            </a:xfrm>
            <a:custGeom>
              <a:avLst/>
              <a:gdLst/>
              <a:ahLst/>
              <a:cxnLst/>
              <a:rect l="l" t="t" r="r" b="b"/>
              <a:pathLst>
                <a:path w="1680997" h="1722833">
                  <a:moveTo>
                    <a:pt x="0" y="0"/>
                  </a:moveTo>
                  <a:lnTo>
                    <a:pt x="1680997" y="0"/>
                  </a:lnTo>
                  <a:lnTo>
                    <a:pt x="1680997" y="1722833"/>
                  </a:lnTo>
                  <a:lnTo>
                    <a:pt x="0" y="1722833"/>
                  </a:lnTo>
                  <a:close/>
                </a:path>
              </a:pathLst>
            </a:custGeom>
            <a:solidFill>
              <a:srgbClr val="DAE5F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0997" cy="1751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-1857160" y="3745620"/>
            <a:ext cx="9781503" cy="6541380"/>
          </a:xfrm>
          <a:custGeom>
            <a:avLst/>
            <a:gdLst/>
            <a:ahLst/>
            <a:cxnLst/>
            <a:rect l="l" t="t" r="r" b="b"/>
            <a:pathLst>
              <a:path w="9781503" h="6541380">
                <a:moveTo>
                  <a:pt x="0" y="0"/>
                </a:moveTo>
                <a:lnTo>
                  <a:pt x="9781503" y="0"/>
                </a:lnTo>
                <a:lnTo>
                  <a:pt x="9781503" y="6541380"/>
                </a:lnTo>
                <a:lnTo>
                  <a:pt x="0" y="6541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0" name="Group 10"/>
          <p:cNvGrpSpPr/>
          <p:nvPr/>
        </p:nvGrpSpPr>
        <p:grpSpPr>
          <a:xfrm>
            <a:off x="6382535" y="8849508"/>
            <a:ext cx="11905465" cy="1437492"/>
            <a:chOff x="0" y="0"/>
            <a:chExt cx="3135596" cy="3785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5596" cy="378599"/>
            </a:xfrm>
            <a:custGeom>
              <a:avLst/>
              <a:gdLst/>
              <a:ahLst/>
              <a:cxnLst/>
              <a:rect l="l" t="t" r="r" b="b"/>
              <a:pathLst>
                <a:path w="3135596" h="378599">
                  <a:moveTo>
                    <a:pt x="0" y="0"/>
                  </a:moveTo>
                  <a:lnTo>
                    <a:pt x="3135596" y="0"/>
                  </a:lnTo>
                  <a:lnTo>
                    <a:pt x="3135596" y="378599"/>
                  </a:lnTo>
                  <a:lnTo>
                    <a:pt x="0" y="378599"/>
                  </a:lnTo>
                  <a:close/>
                </a:path>
              </a:pathLst>
            </a:custGeom>
            <a:solidFill>
              <a:srgbClr val="31AD8E"/>
            </a:solidFill>
            <a:ln w="476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3135596" cy="4452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619"/>
                </a:lnSpc>
                <a:spcBef>
                  <a:spcPct val="0"/>
                </a:spcBef>
              </a:pPr>
              <a:endParaRPr/>
            </a:p>
          </p:txBody>
        </p:sp>
      </p:grp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382535" y="0"/>
          <a:ext cx="11905465" cy="8849508"/>
        </p:xfrm>
        <a:graphic>
          <a:graphicData uri="http://schemas.openxmlformats.org/drawingml/2006/table">
            <a:tbl>
              <a:tblPr/>
              <a:tblGrid>
                <a:gridCol w="11905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04895">
                <a:tc>
                  <a:txBody>
                    <a:bodyPr/>
                    <a:lstStyle/>
                    <a:p>
                      <a:pPr algn="ctr">
                        <a:lnSpc>
                          <a:spcPts val="4619"/>
                        </a:lnSpc>
                        <a:defRPr/>
                      </a:pPr>
                      <a:r>
                        <a:rPr lang="en-US" sz="3299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Wybrane przykłady wdrożenia: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5A8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4613">
                <a:tc>
                  <a:txBody>
                    <a:bodyPr/>
                    <a:lstStyle/>
                    <a:p>
                      <a:pPr marL="582932" lvl="1" indent="-291466" algn="l">
                        <a:lnSpc>
                          <a:spcPts val="378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2700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Diagnoza zachowania równości płci</a:t>
                      </a: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w PŁ, gromadzenie i publikowanie danych statystycznych,</a:t>
                      </a:r>
                      <a:endParaRPr lang="en-US" sz="1100"/>
                    </a:p>
                    <a:p>
                      <a:pPr marL="582932" lvl="1" indent="-291466" algn="l">
                        <a:lnSpc>
                          <a:spcPts val="3780"/>
                        </a:lnSpc>
                        <a:buFont typeface="Arial"/>
                        <a:buChar char="•"/>
                      </a:pPr>
                      <a:r>
                        <a:rPr lang="en-US" sz="2700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Utworzenie zakładki GEP</a:t>
                      </a: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- Wikamp i strona uczelni,</a:t>
                      </a:r>
                    </a:p>
                    <a:p>
                      <a:pPr marL="582932" lvl="1" indent="-291466" algn="l">
                        <a:lnSpc>
                          <a:spcPts val="3780"/>
                        </a:lnSpc>
                        <a:buFont typeface="Arial"/>
                        <a:buChar char="•"/>
                      </a:pPr>
                      <a:r>
                        <a:rPr lang="en-US" sz="2700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Prowadzenie szkoleń</a:t>
                      </a: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z tematyki równościowej,</a:t>
                      </a:r>
                    </a:p>
                    <a:p>
                      <a:pPr marL="582932" lvl="1" indent="-291466" algn="l">
                        <a:lnSpc>
                          <a:spcPts val="3780"/>
                        </a:lnSpc>
                        <a:buFont typeface="Arial"/>
                        <a:buChar char="•"/>
                      </a:pPr>
                      <a:r>
                        <a:rPr lang="en-US" sz="2700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Zalecenia</a:t>
                      </a: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dotyczące zrównoważonych składów komisji rekrutacyjnych, utworzenie kwestionariusza oceny kandydatów i scenariusza rozmów,</a:t>
                      </a:r>
                    </a:p>
                    <a:p>
                      <a:pPr marL="582932" lvl="1" indent="-291466" algn="l">
                        <a:lnSpc>
                          <a:spcPts val="3780"/>
                        </a:lnSpc>
                        <a:buFont typeface="Arial"/>
                        <a:buChar char="•"/>
                      </a:pP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Uruchomienie </a:t>
                      </a:r>
                      <a:r>
                        <a:rPr lang="en-US" sz="2700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niepublicznego żłobka i niepublicznego przedszkola</a:t>
                      </a: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 na terenie uczelni,</a:t>
                      </a:r>
                    </a:p>
                    <a:p>
                      <a:pPr marL="582932" lvl="1" indent="-291466" algn="l">
                        <a:lnSpc>
                          <a:spcPts val="3780"/>
                        </a:lnSpc>
                        <a:buFont typeface="Arial"/>
                        <a:buChar char="•"/>
                      </a:pPr>
                      <a:r>
                        <a:rPr lang="en-US" sz="2700">
                          <a:solidFill>
                            <a:srgbClr val="100F0D"/>
                          </a:solidFill>
                          <a:latin typeface="TT Interphases"/>
                          <a:ea typeface="TT Interphases"/>
                          <a:cs typeface="TT Interphases"/>
                          <a:sym typeface="TT Interphases"/>
                        </a:rPr>
                        <a:t>Dofinansowanie do </a:t>
                      </a:r>
                      <a:r>
                        <a:rPr lang="en-US" sz="2700" b="1">
                          <a:solidFill>
                            <a:srgbClr val="100F0D"/>
                          </a:solidFill>
                          <a:latin typeface="TT Interphases Bold"/>
                          <a:ea typeface="TT Interphases Bold"/>
                          <a:cs typeface="TT Interphases Bold"/>
                          <a:sym typeface="TT Interphases Bold"/>
                        </a:rPr>
                        <a:t>wynagrodzeń opiekunów do dzieci.</a:t>
                      </a:r>
                    </a:p>
                    <a:p>
                      <a:pPr algn="ctr">
                        <a:lnSpc>
                          <a:spcPts val="3780"/>
                        </a:lnSpc>
                      </a:pPr>
                      <a:endParaRPr lang="en-US" sz="2700" b="1">
                        <a:solidFill>
                          <a:srgbClr val="100F0D"/>
                        </a:solidFill>
                        <a:latin typeface="TT Interphases Bold"/>
                        <a:ea typeface="TT Interphases Bold"/>
                        <a:cs typeface="TT Interphases Bold"/>
                        <a:sym typeface="TT Interphases Bold"/>
                      </a:endParaRP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366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F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8611" y="8566097"/>
            <a:ext cx="17810778" cy="1384406"/>
            <a:chOff x="0" y="0"/>
            <a:chExt cx="4690905" cy="3646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90905" cy="364617"/>
            </a:xfrm>
            <a:custGeom>
              <a:avLst/>
              <a:gdLst/>
              <a:ahLst/>
              <a:cxnLst/>
              <a:rect l="l" t="t" r="r" b="b"/>
              <a:pathLst>
                <a:path w="4690905" h="364617">
                  <a:moveTo>
                    <a:pt x="0" y="0"/>
                  </a:moveTo>
                  <a:lnTo>
                    <a:pt x="4690905" y="0"/>
                  </a:lnTo>
                  <a:lnTo>
                    <a:pt x="4690905" y="364617"/>
                  </a:lnTo>
                  <a:lnTo>
                    <a:pt x="0" y="364617"/>
                  </a:lnTo>
                  <a:close/>
                </a:path>
              </a:pathLst>
            </a:custGeom>
            <a:solidFill>
              <a:srgbClr val="DAE5F1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690905" cy="39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67217" y="471488"/>
            <a:ext cx="12094644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0"/>
              </a:lnSpc>
            </a:pPr>
            <a:r>
              <a:rPr lang="en-US" sz="7325" b="1">
                <a:solidFill>
                  <a:srgbClr val="0366B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Harmonogram prac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051242" y="3054371"/>
            <a:ext cx="3825760" cy="2041286"/>
            <a:chOff x="0" y="0"/>
            <a:chExt cx="925971" cy="4940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925971" cy="53216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388631" lvl="1" indent="-194316" algn="l">
                <a:lnSpc>
                  <a:spcPts val="2520"/>
                </a:lnSpc>
                <a:buFont typeface="Arial"/>
                <a:buChar char="•"/>
              </a:pPr>
              <a:r>
                <a:rPr lang="en-US" sz="18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Analiza luk etap II</a:t>
              </a:r>
            </a:p>
            <a:p>
              <a:pPr marL="388631" lvl="1" indent="-194316" algn="l">
                <a:lnSpc>
                  <a:spcPts val="2520"/>
                </a:lnSpc>
                <a:buFont typeface="Arial"/>
                <a:buChar char="•"/>
              </a:pPr>
              <a:r>
                <a:rPr lang="en-US" sz="18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Podsumowanie prac nad zrewidowaniem Planu Działań na lata 2022-2024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77002" y="3037205"/>
            <a:ext cx="3825760" cy="2041286"/>
            <a:chOff x="0" y="0"/>
            <a:chExt cx="925971" cy="4940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25971" cy="52264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410221" lvl="1" indent="-205110" algn="ctr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Propozycja nowego Planu Działań na lata 2025-2027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697999" y="3054371"/>
            <a:ext cx="3825760" cy="2041286"/>
            <a:chOff x="0" y="0"/>
            <a:chExt cx="925971" cy="4940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25971" cy="52264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410221" lvl="1" indent="-205110" algn="ctr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Zrewidowanie OTM-R checklist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2141480" y="3054371"/>
            <a:ext cx="0" cy="0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6" name="AutoShape 16"/>
          <p:cNvSpPr/>
          <p:nvPr/>
        </p:nvSpPr>
        <p:spPr>
          <a:xfrm flipV="1">
            <a:off x="5959360" y="3054371"/>
            <a:ext cx="4763" cy="20662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7" name="AutoShape 17"/>
          <p:cNvSpPr/>
          <p:nvPr/>
        </p:nvSpPr>
        <p:spPr>
          <a:xfrm flipV="1">
            <a:off x="9785119" y="3037205"/>
            <a:ext cx="4763" cy="37828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grpSp>
        <p:nvGrpSpPr>
          <p:cNvPr id="18" name="Group 18"/>
          <p:cNvGrpSpPr/>
          <p:nvPr/>
        </p:nvGrpSpPr>
        <p:grpSpPr>
          <a:xfrm>
            <a:off x="7872240" y="2102682"/>
            <a:ext cx="3825760" cy="972350"/>
            <a:chOff x="0" y="0"/>
            <a:chExt cx="925971" cy="2353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Grudzień </a:t>
              </a:r>
              <a:r>
                <a:rPr lang="en-US" sz="3100" b="1">
                  <a:solidFill>
                    <a:srgbClr val="C3EDE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2024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13610879" y="3054371"/>
            <a:ext cx="0" cy="20662"/>
          </a:xfrm>
          <a:prstGeom prst="line">
            <a:avLst/>
          </a:prstGeom>
          <a:ln w="9525" cap="flat">
            <a:solidFill>
              <a:srgbClr val="100F0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grpSp>
        <p:nvGrpSpPr>
          <p:cNvPr id="22" name="Group 22"/>
          <p:cNvGrpSpPr/>
          <p:nvPr/>
        </p:nvGrpSpPr>
        <p:grpSpPr>
          <a:xfrm>
            <a:off x="11697999" y="2102682"/>
            <a:ext cx="3825760" cy="972350"/>
            <a:chOff x="0" y="0"/>
            <a:chExt cx="925971" cy="2353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Styczeń </a:t>
              </a:r>
              <a:r>
                <a:rPr lang="en-US" sz="3100" b="1">
                  <a:solidFill>
                    <a:srgbClr val="D6C3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97999" y="6124962"/>
            <a:ext cx="3825760" cy="2082610"/>
            <a:chOff x="0" y="0"/>
            <a:chExt cx="925971" cy="50406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25971" cy="504066"/>
            </a:xfrm>
            <a:custGeom>
              <a:avLst/>
              <a:gdLst/>
              <a:ahLst/>
              <a:cxnLst/>
              <a:rect l="l" t="t" r="r" b="b"/>
              <a:pathLst>
                <a:path w="925971" h="504066">
                  <a:moveTo>
                    <a:pt x="0" y="0"/>
                  </a:moveTo>
                  <a:lnTo>
                    <a:pt x="925971" y="0"/>
                  </a:lnTo>
                  <a:lnTo>
                    <a:pt x="925971" y="504066"/>
                  </a:lnTo>
                  <a:lnTo>
                    <a:pt x="0" y="5040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925971" cy="53264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410221" lvl="1" indent="-205110" algn="ctr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Tłumaczenie dokumentów do końca maja</a:t>
              </a:r>
            </a:p>
            <a:p>
              <a:pPr marL="410221" lvl="1" indent="-205110" algn="ctr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Ponowna weryfikacja raportu Internal Review </a:t>
              </a:r>
            </a:p>
            <a:p>
              <a:pPr algn="ctr">
                <a:lnSpc>
                  <a:spcPts val="2660"/>
                </a:lnSpc>
              </a:pPr>
              <a:endParaRPr lang="en-US" sz="1900">
                <a:solidFill>
                  <a:srgbClr val="0366BF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28600" y="6166286"/>
            <a:ext cx="3825760" cy="2041286"/>
            <a:chOff x="0" y="0"/>
            <a:chExt cx="925971" cy="494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925971" cy="52264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410221" lvl="1" indent="-205110" algn="ctr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Powiązanie nowego planu ze strategią</a:t>
              </a:r>
            </a:p>
            <a:p>
              <a:pPr marL="410221" lvl="1" indent="-205110" algn="ctr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Przygotowywanie danych do raportu Internal Review 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054360" y="6124962"/>
            <a:ext cx="3825760" cy="2082610"/>
            <a:chOff x="0" y="0"/>
            <a:chExt cx="925971" cy="50406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25971" cy="504066"/>
            </a:xfrm>
            <a:custGeom>
              <a:avLst/>
              <a:gdLst/>
              <a:ahLst/>
              <a:cxnLst/>
              <a:rect l="l" t="t" r="r" b="b"/>
              <a:pathLst>
                <a:path w="925971" h="504066">
                  <a:moveTo>
                    <a:pt x="0" y="0"/>
                  </a:moveTo>
                  <a:lnTo>
                    <a:pt x="925971" y="0"/>
                  </a:lnTo>
                  <a:lnTo>
                    <a:pt x="925971" y="504066"/>
                  </a:lnTo>
                  <a:lnTo>
                    <a:pt x="0" y="5040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925971" cy="532641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410221" lvl="1" indent="-205110" algn="l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Przesłanie danych do raportu Internal Review do CZKL </a:t>
              </a:r>
            </a:p>
            <a:p>
              <a:pPr marL="410221" lvl="1" indent="-205110" algn="l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Przygotowywanie danych do raportu Internal Review 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046480" y="5230891"/>
            <a:ext cx="3825760" cy="972350"/>
            <a:chOff x="0" y="0"/>
            <a:chExt cx="925971" cy="23534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Marzec </a:t>
              </a:r>
              <a:r>
                <a:rPr lang="en-US" sz="3100" b="1">
                  <a:solidFill>
                    <a:srgbClr val="D6C3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2025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25483" y="5230891"/>
            <a:ext cx="3825760" cy="972350"/>
            <a:chOff x="0" y="0"/>
            <a:chExt cx="925971" cy="23534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Luty </a:t>
              </a:r>
              <a:r>
                <a:rPr lang="en-US" sz="3100" b="1">
                  <a:solidFill>
                    <a:srgbClr val="D6C3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2025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877002" y="5791587"/>
            <a:ext cx="3825760" cy="2415985"/>
            <a:chOff x="0" y="0"/>
            <a:chExt cx="925971" cy="58475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925971" cy="584755"/>
            </a:xfrm>
            <a:custGeom>
              <a:avLst/>
              <a:gdLst/>
              <a:ahLst/>
              <a:cxnLst/>
              <a:rect l="l" t="t" r="r" b="b"/>
              <a:pathLst>
                <a:path w="925971" h="584755">
                  <a:moveTo>
                    <a:pt x="0" y="0"/>
                  </a:moveTo>
                  <a:lnTo>
                    <a:pt x="925971" y="0"/>
                  </a:lnTo>
                  <a:lnTo>
                    <a:pt x="925971" y="584755"/>
                  </a:lnTo>
                  <a:lnTo>
                    <a:pt x="0" y="58475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925971" cy="613330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l">
                <a:lnSpc>
                  <a:spcPts val="2660"/>
                </a:lnSpc>
              </a:pPr>
              <a:endParaRPr/>
            </a:p>
            <a:p>
              <a:pPr marL="410221" lvl="1" indent="-205110" algn="l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Przygotowanie Internal Review w języku polskim</a:t>
              </a:r>
            </a:p>
            <a:p>
              <a:pPr marL="410221" lvl="1" indent="-205110" algn="l">
                <a:lnSpc>
                  <a:spcPts val="2660"/>
                </a:lnSpc>
                <a:buFont typeface="Arial"/>
                <a:buChar char="•"/>
              </a:pPr>
              <a:r>
                <a:rPr lang="en-US" sz="19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Przesłanie dokumentów do tłumaczenia </a:t>
              </a:r>
            </a:p>
            <a:p>
              <a:pPr algn="l">
                <a:lnSpc>
                  <a:spcPts val="2660"/>
                </a:lnSpc>
              </a:pPr>
              <a:endParaRPr lang="en-US" sz="1900">
                <a:solidFill>
                  <a:srgbClr val="0366BF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877002" y="5230891"/>
            <a:ext cx="3825760" cy="972350"/>
            <a:chOff x="0" y="0"/>
            <a:chExt cx="925971" cy="23534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Kwiecień </a:t>
              </a:r>
              <a:r>
                <a:rPr lang="en-US" sz="3100" b="1">
                  <a:solidFill>
                    <a:srgbClr val="D6C3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2025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1697999" y="5230891"/>
            <a:ext cx="3825760" cy="972350"/>
            <a:chOff x="0" y="0"/>
            <a:chExt cx="925971" cy="23534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Maj </a:t>
              </a:r>
              <a:r>
                <a:rPr lang="en-US" sz="3100" b="1">
                  <a:solidFill>
                    <a:srgbClr val="D6C3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2025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220720" y="3037205"/>
            <a:ext cx="3825760" cy="2041286"/>
            <a:chOff x="0" y="0"/>
            <a:chExt cx="925971" cy="494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925971" cy="494065"/>
            </a:xfrm>
            <a:custGeom>
              <a:avLst/>
              <a:gdLst/>
              <a:ahLst/>
              <a:cxnLst/>
              <a:rect l="l" t="t" r="r" b="b"/>
              <a:pathLst>
                <a:path w="925971" h="494065">
                  <a:moveTo>
                    <a:pt x="0" y="0"/>
                  </a:moveTo>
                  <a:lnTo>
                    <a:pt x="925971" y="0"/>
                  </a:lnTo>
                  <a:lnTo>
                    <a:pt x="925971" y="494065"/>
                  </a:lnTo>
                  <a:lnTo>
                    <a:pt x="0" y="494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0366BF"/>
              </a:solidFill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925971" cy="53216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marL="388631" lvl="1" indent="-194316" algn="l">
                <a:lnSpc>
                  <a:spcPts val="2520"/>
                </a:lnSpc>
                <a:buFont typeface="Arial"/>
                <a:buChar char="•"/>
              </a:pPr>
              <a:r>
                <a:rPr lang="en-US" sz="18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Promocja HRS4R - na Radach Dyscyplin Naukowych</a:t>
              </a:r>
            </a:p>
            <a:p>
              <a:pPr marL="388631" lvl="1" indent="-194316" algn="l">
                <a:lnSpc>
                  <a:spcPts val="2520"/>
                </a:lnSpc>
                <a:buFont typeface="Arial"/>
                <a:buChar char="•"/>
              </a:pPr>
              <a:r>
                <a:rPr lang="en-US" sz="1800">
                  <a:solidFill>
                    <a:srgbClr val="0366BF"/>
                  </a:solidFill>
                  <a:latin typeface="TT Interphases"/>
                  <a:ea typeface="TT Interphases"/>
                  <a:cs typeface="TT Interphases"/>
                  <a:sym typeface="TT Interphases"/>
                </a:rPr>
                <a:t>Zrewidowanie Planu Działań na lata 2022-2024</a:t>
              </a:r>
            </a:p>
            <a:p>
              <a:pPr algn="l">
                <a:lnSpc>
                  <a:spcPts val="2520"/>
                </a:lnSpc>
              </a:pPr>
              <a:endParaRPr lang="en-US" sz="1800">
                <a:solidFill>
                  <a:srgbClr val="0366BF"/>
                </a:solidFill>
                <a:latin typeface="TT Interphases"/>
                <a:ea typeface="TT Interphases"/>
                <a:cs typeface="TT Interphases"/>
                <a:sym typeface="TT Interphases"/>
              </a:endParaRP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046480" y="2102682"/>
            <a:ext cx="3825760" cy="972350"/>
            <a:chOff x="0" y="0"/>
            <a:chExt cx="925971" cy="235344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Listopad </a:t>
              </a:r>
              <a:r>
                <a:rPr lang="en-US" sz="3100" b="1">
                  <a:solidFill>
                    <a:srgbClr val="C3EDE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2024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20720" y="2102682"/>
            <a:ext cx="3825760" cy="972350"/>
            <a:chOff x="0" y="0"/>
            <a:chExt cx="925971" cy="23534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25971" cy="235344"/>
            </a:xfrm>
            <a:custGeom>
              <a:avLst/>
              <a:gdLst/>
              <a:ahLst/>
              <a:cxnLst/>
              <a:rect l="l" t="t" r="r" b="b"/>
              <a:pathLst>
                <a:path w="925971" h="235344">
                  <a:moveTo>
                    <a:pt x="0" y="0"/>
                  </a:moveTo>
                  <a:lnTo>
                    <a:pt x="925971" y="0"/>
                  </a:lnTo>
                  <a:lnTo>
                    <a:pt x="925971" y="235344"/>
                  </a:lnTo>
                  <a:lnTo>
                    <a:pt x="0" y="235344"/>
                  </a:lnTo>
                  <a:close/>
                </a:path>
              </a:pathLst>
            </a:custGeom>
            <a:solidFill>
              <a:srgbClr val="100F0D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925971" cy="292494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4340"/>
                </a:lnSpc>
              </a:pPr>
              <a:r>
                <a:rPr lang="en-US" sz="3100" b="1">
                  <a:solidFill>
                    <a:srgbClr val="FFFFF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Październik </a:t>
              </a:r>
              <a:r>
                <a:rPr lang="en-US" sz="3100" b="1">
                  <a:solidFill>
                    <a:srgbClr val="C3EDEF"/>
                  </a:solidFill>
                  <a:latin typeface="Red Hat Display Bold"/>
                  <a:ea typeface="Red Hat Display Bold"/>
                  <a:cs typeface="Red Hat Display Bold"/>
                  <a:sym typeface="Red Hat Display Bold"/>
                </a:rPr>
                <a:t>2024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677920" y="8934767"/>
            <a:ext cx="16932160" cy="580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0366BF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Przesłanie ostatecznych wersji pełnego wykazu dokumentów:  16 czerwca 2025 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66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002246"/>
            <a:chOff x="0" y="0"/>
            <a:chExt cx="24384000" cy="533632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2768" b="32768"/>
            <a:stretch>
              <a:fillRect/>
            </a:stretch>
          </p:blipFill>
          <p:spPr>
            <a:xfrm>
              <a:off x="0" y="0"/>
              <a:ext cx="24384000" cy="5336327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028700" y="4580954"/>
            <a:ext cx="5506249" cy="1743646"/>
          </a:xfrm>
          <a:custGeom>
            <a:avLst/>
            <a:gdLst/>
            <a:ahLst/>
            <a:cxnLst/>
            <a:rect l="l" t="t" r="r" b="b"/>
            <a:pathLst>
              <a:path w="5506249" h="1743646">
                <a:moveTo>
                  <a:pt x="0" y="0"/>
                </a:moveTo>
                <a:lnTo>
                  <a:pt x="5506249" y="0"/>
                </a:lnTo>
                <a:lnTo>
                  <a:pt x="5506249" y="1743646"/>
                </a:lnTo>
                <a:lnTo>
                  <a:pt x="0" y="1743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TextBox 5"/>
          <p:cNvSpPr txBox="1"/>
          <p:nvPr/>
        </p:nvSpPr>
        <p:spPr>
          <a:xfrm>
            <a:off x="1028700" y="6572567"/>
            <a:ext cx="7308168" cy="2800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50"/>
              </a:lnSpc>
            </a:pPr>
            <a:r>
              <a:rPr lang="en-US" sz="6125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W razie pytań skontaktuj się</a:t>
            </a:r>
          </a:p>
          <a:p>
            <a:pPr algn="l">
              <a:lnSpc>
                <a:spcPts val="7350"/>
              </a:lnSpc>
            </a:pPr>
            <a:r>
              <a:rPr lang="en-US" sz="6125" b="1">
                <a:solidFill>
                  <a:srgbClr val="FFFFFF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z nami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77250" y="6668135"/>
            <a:ext cx="8782050" cy="2681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89"/>
              </a:lnSpc>
            </a:pPr>
            <a:r>
              <a:rPr lang="en-US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DYREKTOR CENTRUM ZARZĄDZANIA KAPITAŁEM LUDZKIM</a:t>
            </a:r>
          </a:p>
          <a:p>
            <a:pPr algn="l">
              <a:lnSpc>
                <a:spcPts val="2989"/>
              </a:lnSpc>
            </a:pPr>
            <a:r>
              <a:rPr lang="en-US" sz="2299" spc="137" dirty="0" err="1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mgr</a:t>
            </a:r>
            <a:r>
              <a:rPr lang="en-US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Joanna Jeżewska</a:t>
            </a:r>
          </a:p>
          <a:p>
            <a:pPr algn="l">
              <a:lnSpc>
                <a:spcPts val="2989"/>
              </a:lnSpc>
            </a:pPr>
            <a:endParaRPr lang="en-US" sz="2299" spc="137" dirty="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989"/>
              </a:lnSpc>
            </a:pPr>
            <a:endParaRPr lang="en-US" sz="2299" spc="137" dirty="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989"/>
              </a:lnSpc>
            </a:pPr>
            <a:r>
              <a:rPr lang="pl-PL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mgr Monika Lesiak-Mańka tel. 20-24</a:t>
            </a:r>
            <a:endParaRPr lang="en-US" sz="2299" spc="137" dirty="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989"/>
              </a:lnSpc>
            </a:pPr>
            <a:r>
              <a:rPr lang="en-US" sz="2299" spc="137" dirty="0" err="1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mgr</a:t>
            </a:r>
            <a:r>
              <a:rPr lang="en-US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Beata </a:t>
            </a:r>
            <a:r>
              <a:rPr lang="en-US" sz="2299" spc="137" dirty="0" err="1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Radziłowska</a:t>
            </a:r>
            <a:r>
              <a:rPr lang="en-US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-M</a:t>
            </a:r>
            <a:r>
              <a:rPr lang="pl-PL" sz="2299" spc="137" dirty="0" err="1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atusiak</a:t>
            </a:r>
            <a:r>
              <a:rPr lang="pl-PL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tel. 20-23</a:t>
            </a:r>
            <a:endParaRPr lang="en-US" sz="2299" spc="137" dirty="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2989"/>
              </a:lnSpc>
              <a:spcBef>
                <a:spcPct val="0"/>
              </a:spcBef>
            </a:pPr>
            <a:r>
              <a:rPr lang="pl-PL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dr</a:t>
            </a:r>
            <a:r>
              <a:rPr lang="en-US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Andrzej R. Hołasek</a:t>
            </a:r>
            <a:r>
              <a:rPr lang="pl-PL" sz="2299" spc="137" dirty="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rPr>
              <a:t> tel. 20-26</a:t>
            </a:r>
            <a:endParaRPr lang="en-US" sz="2299" spc="137" dirty="0">
              <a:solidFill>
                <a:srgbClr val="FFFFFF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853</Words>
  <Application>Microsoft Office PowerPoint</Application>
  <PresentationFormat>Niestandardowy</PresentationFormat>
  <Paragraphs>148</Paragraphs>
  <Slides>13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24" baseType="lpstr">
      <vt:lpstr>Arial</vt:lpstr>
      <vt:lpstr>Calibri</vt:lpstr>
      <vt:lpstr>TT Interphases</vt:lpstr>
      <vt:lpstr>Aptos</vt:lpstr>
      <vt:lpstr>Red Hat Display</vt:lpstr>
      <vt:lpstr>Red Hat Display Bold</vt:lpstr>
      <vt:lpstr>DM Sans</vt:lpstr>
      <vt:lpstr>TT Interphases Bold</vt:lpstr>
      <vt:lpstr>Cy Grotesk Key</vt:lpstr>
      <vt:lpstr>Cy Grotesk Key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 Excellence in Research październik 2024</dc:title>
  <dc:creator>Monika Lesiak-Mańka RCZKL</dc:creator>
  <cp:lastModifiedBy>Monika Lesiak-Mańka RCZKL</cp:lastModifiedBy>
  <cp:revision>7</cp:revision>
  <dcterms:created xsi:type="dcterms:W3CDTF">2006-08-16T00:00:00Z</dcterms:created>
  <dcterms:modified xsi:type="dcterms:W3CDTF">2024-12-13T09:26:00Z</dcterms:modified>
  <dc:identifier>DAGSfqEmiyM</dc:identifier>
</cp:coreProperties>
</file>