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620" r:id="rId2"/>
    <p:sldId id="318" r:id="rId3"/>
    <p:sldId id="621" r:id="rId4"/>
    <p:sldId id="622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1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2023 - 32 ans.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NUMBER OF APPLICATIONS SUBMITTED BY FEMALE CANDIDATES</c:v>
                </c:pt>
              </c:strCache>
            </c:strRef>
          </c:cat>
          <c:val>
            <c:numRef>
              <c:f>Arkusz1!$B$2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B9-4B46-871E-FFC805E421D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2024 - 30 ans.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NUMBER OF APPLICATIONS SUBMITTED BY FEMALE CANDIDATES</c:v>
                </c:pt>
              </c:strCache>
            </c:strRef>
          </c:cat>
          <c:val>
            <c:numRef>
              <c:f>Arkusz1!$C$2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B9-4B46-871E-FFC805E421D1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2025 - 27 ans.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NUMBER OF APPLICATIONS SUBMITTED BY FEMALE CANDIDATES</c:v>
                </c:pt>
              </c:strCache>
            </c:strRef>
          </c:cat>
          <c:val>
            <c:numRef>
              <c:f>Arkusz1!$D$2</c:f>
              <c:numCache>
                <c:formatCode>General</c:formatCode>
                <c:ptCount val="1"/>
                <c:pt idx="0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B9-4B46-871E-FFC805E421D1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2026 - 7 odp.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NUMBER OF APPLICATIONS SUBMITTED BY FEMALE CANDIDATES</c:v>
                </c:pt>
              </c:strCache>
            </c:strRef>
          </c:cat>
          <c:val>
            <c:numRef>
              <c:f>Arkusz1!$E$2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B9-4B46-871E-FFC805E421D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764295984"/>
        <c:axId val="336207696"/>
      </c:barChart>
      <c:catAx>
        <c:axId val="1764295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6207696"/>
        <c:crosses val="autoZero"/>
        <c:auto val="1"/>
        <c:lblAlgn val="ctr"/>
        <c:lblOffset val="100"/>
        <c:noMultiLvlLbl val="0"/>
      </c:catAx>
      <c:valAx>
        <c:axId val="33620769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76429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2023 - 32 ans.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Number of application submitted by female candidates who met the necessary requirements</c:v>
                </c:pt>
              </c:strCache>
            </c:strRef>
          </c:cat>
          <c:val>
            <c:numRef>
              <c:f>Arkusz1!$B$2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B9-4B46-871E-FFC805E421D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2024 - 30 ans.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Number of application submitted by female candidates who met the necessary requirements</c:v>
                </c:pt>
              </c:strCache>
            </c:strRef>
          </c:cat>
          <c:val>
            <c:numRef>
              <c:f>Arkusz1!$C$2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B9-4B46-871E-FFC805E421D1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2025 - 27 ans.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Number of application submitted by female candidates who met the necessary requirements</c:v>
                </c:pt>
              </c:strCache>
            </c:strRef>
          </c:cat>
          <c:val>
            <c:numRef>
              <c:f>Arkusz1!$D$2</c:f>
              <c:numCache>
                <c:formatCode>General</c:formatCode>
                <c:ptCount val="1"/>
                <c:pt idx="0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B9-4B46-871E-FFC805E421D1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2026 - 7 ans.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Number of application submitted by female candidates who met the necessary requirements</c:v>
                </c:pt>
              </c:strCache>
            </c:strRef>
          </c:cat>
          <c:val>
            <c:numRef>
              <c:f>Arkusz1!$E$2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B9-4B46-871E-FFC805E421D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764295984"/>
        <c:axId val="336207696"/>
      </c:barChart>
      <c:catAx>
        <c:axId val="1764295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6207696"/>
        <c:crosses val="autoZero"/>
        <c:auto val="1"/>
        <c:lblAlgn val="ctr"/>
        <c:lblOffset val="100"/>
        <c:noMultiLvlLbl val="0"/>
      </c:catAx>
      <c:valAx>
        <c:axId val="33620769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76429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2023 - 32 ans.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NUMBER OF FEMALE CANDIDATES RECOMMENDED FOR EMPLOYMENT</c:v>
                </c:pt>
              </c:strCache>
            </c:strRef>
          </c:cat>
          <c:val>
            <c:numRef>
              <c:f>Arkusz1!$B$2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B9-4B46-871E-FFC805E421D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2024 - 30 ans.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NUMBER OF FEMALE CANDIDATES RECOMMENDED FOR EMPLOYMENT</c:v>
                </c:pt>
              </c:strCache>
            </c:strRef>
          </c:cat>
          <c:val>
            <c:numRef>
              <c:f>Arkusz1!$C$2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B9-4B46-871E-FFC805E421D1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2025 - 27 ans.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NUMBER OF FEMALE CANDIDATES RECOMMENDED FOR EMPLOYMENT</c:v>
                </c:pt>
              </c:strCache>
            </c:strRef>
          </c:cat>
          <c:val>
            <c:numRef>
              <c:f>Arkusz1!$D$2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B9-4B46-871E-FFC805E421D1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2026 - 7 odp.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NUMBER OF FEMALE CANDIDATES RECOMMENDED FOR EMPLOYMENT</c:v>
                </c:pt>
              </c:strCache>
            </c:strRef>
          </c:cat>
          <c:val>
            <c:numRef>
              <c:f>Arkusz1!$E$2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B9-4B46-871E-FFC805E421D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764295984"/>
        <c:axId val="336207696"/>
      </c:barChart>
      <c:catAx>
        <c:axId val="1764295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6207696"/>
        <c:crosses val="autoZero"/>
        <c:auto val="1"/>
        <c:lblAlgn val="ctr"/>
        <c:lblOffset val="100"/>
        <c:noMultiLvlLbl val="0"/>
      </c:catAx>
      <c:valAx>
        <c:axId val="33620769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76429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9FE03-5782-46C0-A79C-0F8CD52352B6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7BE31-5AB4-46FF-95E1-025C9136E9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1671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2355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B21E31F-5B8B-4464-9CD0-50DAABCC5201}" type="slidenum">
              <a:rPr lang="pl-PL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04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A61865-7A0F-7E04-D39F-2B98C68DB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B885306-36AC-8DD2-F657-FC48CCA00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0A46E0-928E-E8AF-AE18-D79F649A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3D96978-54DD-76BE-3F4D-3846FE0D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3F76C3F-CB1E-679E-D59E-2577DA501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55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CFC023-7A73-B111-A0E2-DE59A63D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AFEDD3-C370-6BC8-C2BE-2BAD13340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D5B7E3-99EC-B9CC-87FA-6B0D3288E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CDFA4F0-E004-C6FF-F949-D7C4F242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633E1E7-64BE-6C25-0312-211CBA81A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8502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DF6BA7E-4708-8C45-4031-637761E7D0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CBB9ABC-E852-E2A8-8857-B6B2FDAEC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0FF94A-2536-E9A4-25FD-B03E77CAB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685CE1-56BC-7F99-552A-3D61FAB81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2C0C93-7572-5E5D-B446-7B329710D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994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 userDrawn="1"/>
        </p:nvSpPr>
        <p:spPr>
          <a:xfrm>
            <a:off x="4368800" y="1255713"/>
            <a:ext cx="7823200" cy="4445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l-PL" sz="280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3339" y="2348880"/>
            <a:ext cx="6336704" cy="4320480"/>
          </a:xfrm>
        </p:spPr>
        <p:txBody>
          <a:bodyPr/>
          <a:lstStyle>
            <a:lvl1pPr marL="342900" indent="-342900">
              <a:buClr>
                <a:srgbClr val="800000"/>
              </a:buClr>
              <a:buFont typeface="Wingdings" pitchFamily="2" charset="2"/>
              <a:buChar char="§"/>
              <a:defRPr sz="17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16B43-B6DA-40EA-9F1F-D7C0D72606AA}" type="datetime1">
              <a:rPr lang="pl-PL" smtClean="0"/>
              <a:t>09.09.2026</a:t>
            </a:fld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61D8-8AE1-4A9C-9FD7-F019EB3A465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04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D7CFF-27E0-E0E1-FFC0-2E5978A84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151ABA-B390-8477-B7AA-EE6DF3EDB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626184-443D-5537-DF69-71579E05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B1B1A96-FB1E-97E9-4815-C26BC4298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B2B4C7-966E-83B0-A4A2-39EAA0FF8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58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64CC57-DB99-743C-DBB9-160646C08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0688611-0916-D5EC-6F30-631752114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BCFAC1-4CCF-8349-F4EF-7E7A7F04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7677E38-8B2E-93ED-C0A2-AC1585AB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264979-3610-FE29-69F7-BC0A1473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160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0ADCB3-8E8B-A8C4-7A74-C677F7EA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4C40E8-5AFC-C54E-6088-363B5AC90D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980E02-C976-CEE2-AFB7-E4F80217B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DD88C8D-453F-8D7D-81CF-810DBC17B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8680FC5-CFCC-64B0-A4AD-9A22BA81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09EE2C3-D824-BFFD-5D93-81A525B0D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434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A49E4A-BDFB-E1C3-FE3E-586A418D0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F16A815-E11B-4A5F-01CD-2B1C351F3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3A6604-C3F6-D0E4-B83F-7F17C18F2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39F5299-B43E-8513-9763-E55A6BC001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A751AB2-C9D8-8245-48A5-20CCBE975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EC6FB43-D434-C121-BCE6-30CA5033D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70FADB1-6D01-2BE6-027C-C96ABAFBD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4CB14CF-BFCE-AA17-7CCA-D6269DDB7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924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250839-B592-1E35-3B40-611A7494A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F3ADA2-13D3-CE59-6E28-473E015D9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AB93BF3-6C93-E56D-9E46-CF4D78B58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349413D-3A1B-7E6F-DAE8-2F0DF7F1A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329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9335CBD-281B-2424-CB9C-615869A0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258E259-1590-77DD-DCA0-BEC45820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6AAB0-3021-4AD5-F006-6FF8C64B7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22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60DA5E-976E-8BBA-1328-DD53B6399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10AD3B-E225-8568-F352-5B04C71C7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2C70E89-2ACE-139E-7197-1A83548B7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8E742DB-956C-A02B-E2F6-4E48891F2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BD1FE98-FC62-12BB-2690-5CE4397AF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C6F2582-1BED-40CE-FE07-58BCE3EAE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920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5C9FC0-404A-B438-5963-7AA1003C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29AE972-5644-B1DA-CE15-7F4E1AA3C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3A1C198-8E12-3B9E-FA6A-4D84865B6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C7C536D-3AFD-E83E-9B19-2ADE52486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A15475E-0D6C-F878-1116-CF199AF91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4B0DD5-8F88-3AB4-1C1A-1A1AD94EE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9130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8FF1E75-69A3-1652-E665-DC669F69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D1C283C-1108-572A-9F34-5BB8B1128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B7183DC-B684-CC3F-8BB9-F65AC8C7E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6568531-2B50-F105-84F1-7581A0BE6F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D407EE-FB05-29EF-7693-E66012AAE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74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>
            <a:extLst>
              <a:ext uri="{FF2B5EF4-FFF2-40B4-BE49-F238E27FC236}">
                <a16:creationId xmlns:a16="http://schemas.microsoft.com/office/drawing/2014/main" id="{D85DA9F5-6113-4006-B1FD-36603360A728}"/>
              </a:ext>
            </a:extLst>
          </p:cNvPr>
          <p:cNvSpPr/>
          <p:nvPr/>
        </p:nvSpPr>
        <p:spPr>
          <a:xfrm>
            <a:off x="177678" y="136523"/>
            <a:ext cx="5990119" cy="65849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40" name="Trójkąt równoramienny 39">
            <a:extLst>
              <a:ext uri="{FF2B5EF4-FFF2-40B4-BE49-F238E27FC236}">
                <a16:creationId xmlns:a16="http://schemas.microsoft.com/office/drawing/2014/main" id="{C233168A-1B55-4D93-9C62-C8A885945E14}"/>
              </a:ext>
            </a:extLst>
          </p:cNvPr>
          <p:cNvSpPr/>
          <p:nvPr/>
        </p:nvSpPr>
        <p:spPr>
          <a:xfrm flipV="1">
            <a:off x="3890297" y="136520"/>
            <a:ext cx="4411404" cy="6584954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oliniowy 12">
            <a:extLst>
              <a:ext uri="{FF2B5EF4-FFF2-40B4-BE49-F238E27FC236}">
                <a16:creationId xmlns:a16="http://schemas.microsoft.com/office/drawing/2014/main" id="{9702A5D6-91D4-4AA1-9547-42F2E14E4D65}"/>
              </a:ext>
            </a:extLst>
          </p:cNvPr>
          <p:cNvCxnSpPr>
            <a:cxnSpLocks/>
          </p:cNvCxnSpPr>
          <p:nvPr/>
        </p:nvCxnSpPr>
        <p:spPr>
          <a:xfrm flipH="1">
            <a:off x="6233018" y="120881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2">
            <a:extLst>
              <a:ext uri="{FF2B5EF4-FFF2-40B4-BE49-F238E27FC236}">
                <a16:creationId xmlns:a16="http://schemas.microsoft.com/office/drawing/2014/main" id="{206CEAF3-9CB3-4AA3-BB8C-527411B704F6}"/>
              </a:ext>
            </a:extLst>
          </p:cNvPr>
          <p:cNvCxnSpPr>
            <a:cxnSpLocks/>
          </p:cNvCxnSpPr>
          <p:nvPr/>
        </p:nvCxnSpPr>
        <p:spPr>
          <a:xfrm flipH="1">
            <a:off x="6333686" y="136524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52048520-4DEB-4B34-BBA4-BE2FE0A72BBA}"/>
              </a:ext>
            </a:extLst>
          </p:cNvPr>
          <p:cNvSpPr/>
          <p:nvPr/>
        </p:nvSpPr>
        <p:spPr>
          <a:xfrm>
            <a:off x="0" y="5153092"/>
            <a:ext cx="12191999" cy="1486799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A50021"/>
                </a:solidFill>
              </a:rPr>
              <a:t>RECRUITMENT INDICATORS QUESTIONNAIRE – CHOSEN ANSWERS</a:t>
            </a:r>
            <a:endParaRPr lang="pl-PL" dirty="0">
              <a:solidFill>
                <a:srgbClr val="A50021"/>
              </a:solidFill>
            </a:endParaRPr>
          </a:p>
          <a:p>
            <a:endParaRPr lang="pl-PL" dirty="0"/>
          </a:p>
        </p:txBody>
      </p:sp>
      <p:cxnSp>
        <p:nvCxnSpPr>
          <p:cNvPr id="23" name="Łącznik prostoliniowy 11">
            <a:extLst>
              <a:ext uri="{FF2B5EF4-FFF2-40B4-BE49-F238E27FC236}">
                <a16:creationId xmlns:a16="http://schemas.microsoft.com/office/drawing/2014/main" id="{3485DA33-6DEC-401E-9C09-F31D2F181310}"/>
              </a:ext>
            </a:extLst>
          </p:cNvPr>
          <p:cNvCxnSpPr>
            <a:cxnSpLocks/>
          </p:cNvCxnSpPr>
          <p:nvPr/>
        </p:nvCxnSpPr>
        <p:spPr>
          <a:xfrm>
            <a:off x="1153236" y="5442507"/>
            <a:ext cx="9708548" cy="0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C25759CF-0D5C-ECBD-B83E-392AA365AD37}"/>
              </a:ext>
            </a:extLst>
          </p:cNvPr>
          <p:cNvGrpSpPr/>
          <p:nvPr/>
        </p:nvGrpSpPr>
        <p:grpSpPr>
          <a:xfrm>
            <a:off x="8878351" y="5928692"/>
            <a:ext cx="2939416" cy="617993"/>
            <a:chOff x="-2" y="0"/>
            <a:chExt cx="3282952" cy="690399"/>
          </a:xfrm>
        </p:grpSpPr>
        <p:grpSp>
          <p:nvGrpSpPr>
            <p:cNvPr id="7" name="Grupa 6">
              <a:extLst>
                <a:ext uri="{FF2B5EF4-FFF2-40B4-BE49-F238E27FC236}">
                  <a16:creationId xmlns:a16="http://schemas.microsoft.com/office/drawing/2014/main" id="{1FD0A102-F6E3-BEDF-F2CC-BBDDD5CE7CE9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10" name="Graphic 129">
                <a:extLst>
                  <a:ext uri="{FF2B5EF4-FFF2-40B4-BE49-F238E27FC236}">
                    <a16:creationId xmlns:a16="http://schemas.microsoft.com/office/drawing/2014/main" id="{1E71CBD3-F6F5-4377-49FB-FA0829F8BDA4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0">
                <a:extLst>
                  <a:ext uri="{FF2B5EF4-FFF2-40B4-BE49-F238E27FC236}">
                    <a16:creationId xmlns:a16="http://schemas.microsoft.com/office/drawing/2014/main" id="{BEABCCAA-77DE-C151-A692-0A1075F82B4B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4" name="Graphic 131">
                <a:extLst>
                  <a:ext uri="{FF2B5EF4-FFF2-40B4-BE49-F238E27FC236}">
                    <a16:creationId xmlns:a16="http://schemas.microsoft.com/office/drawing/2014/main" id="{B147A73B-4E76-A30D-974C-F080335DADB6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5" name="Graphic 132">
                <a:extLst>
                  <a:ext uri="{FF2B5EF4-FFF2-40B4-BE49-F238E27FC236}">
                    <a16:creationId xmlns:a16="http://schemas.microsoft.com/office/drawing/2014/main" id="{4F3B3D7B-B721-A821-09DC-C4AD35ADE749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6" name="Graphic 133">
                <a:extLst>
                  <a:ext uri="{FF2B5EF4-FFF2-40B4-BE49-F238E27FC236}">
                    <a16:creationId xmlns:a16="http://schemas.microsoft.com/office/drawing/2014/main" id="{3ECE9C2B-9656-6182-F080-DB382638E7CC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8" name="Obraz 7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BC66768A-121D-55C0-23A8-A0DD5733A08C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raz 8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079C9057-C7CD-E4DB-BCA2-25EC44F2FC5F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Obraz 5" descr="Notes i pióro na stole">
            <a:extLst>
              <a:ext uri="{FF2B5EF4-FFF2-40B4-BE49-F238E27FC236}">
                <a16:creationId xmlns:a16="http://schemas.microsoft.com/office/drawing/2014/main" id="{3737302C-557B-0D2D-C0DC-8083EE2D7F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211" y="218109"/>
            <a:ext cx="6749909" cy="4483148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B1295C49-8A6F-3114-46EE-99A75D5BDF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81" y="309943"/>
            <a:ext cx="2743200" cy="1190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2009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4B32A194-843B-4FC3-B76A-8F3FB747E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2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EE0C7966-9800-4439-8CDD-890A4E315845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2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6409681A-A7E3-43FC-8066-DD871425C0EC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D590916C-3E11-47E8-BCFD-C060768CEE35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A50021"/>
                </a:solidFill>
              </a:rPr>
              <a:t>Recruitment</a:t>
            </a:r>
            <a:r>
              <a:rPr lang="pl-PL" sz="3200" b="1" dirty="0">
                <a:solidFill>
                  <a:srgbClr val="A50021"/>
                </a:solidFill>
              </a:rPr>
              <a:t> </a:t>
            </a:r>
            <a:r>
              <a:rPr lang="pl-PL" sz="3200" b="1" dirty="0" err="1">
                <a:solidFill>
                  <a:srgbClr val="A50021"/>
                </a:solidFill>
              </a:rPr>
              <a:t>Indicators</a:t>
            </a:r>
            <a:r>
              <a:rPr lang="pl-PL" sz="3200" b="1" dirty="0">
                <a:solidFill>
                  <a:srgbClr val="A50021"/>
                </a:solidFill>
              </a:rPr>
              <a:t> </a:t>
            </a:r>
            <a:r>
              <a:rPr lang="pl-PL" sz="3200" b="1" dirty="0" err="1">
                <a:solidFill>
                  <a:srgbClr val="A50021"/>
                </a:solidFill>
              </a:rPr>
              <a:t>Questionnaire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484B4BE-3382-B520-8E50-A99F740D17DF}"/>
              </a:ext>
            </a:extLst>
          </p:cNvPr>
          <p:cNvGrpSpPr/>
          <p:nvPr/>
        </p:nvGrpSpPr>
        <p:grpSpPr>
          <a:xfrm>
            <a:off x="874846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0CDBDA5B-0A38-593B-50D6-348E414AC118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8E62C174-5681-B21B-1F07-84828148C221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D69DFFAB-2BAA-1949-020F-E76131C15438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E0946A72-D20F-A416-33FD-4FC1E91987D1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967D62C1-0D0B-A5AA-936A-A0726642035E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6A289930-243C-6537-D85F-31210C35CB52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20E2E112-AA60-67FE-3078-68BA0FC3CDE4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F2AF8084-9433-56AA-97C4-CAD3B8A0A2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86E61632-8138-8A6A-EF3C-40263A0EE0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4481599"/>
              </p:ext>
            </p:extLst>
          </p:nvPr>
        </p:nvGraphicFramePr>
        <p:xfrm>
          <a:off x="838200" y="1376447"/>
          <a:ext cx="10756392" cy="4735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012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4056D-2825-F5A9-9601-6DA3E7DA6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1C71724B-3A10-9641-74CC-389B2BD0A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3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71E80A86-80DA-77D5-2506-51AFACACE6F6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3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689FD88E-383C-C43F-D1E4-4B9AE8A248F5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147429DA-9115-0787-E6EA-14EF3702CF1B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A50021"/>
                </a:solidFill>
              </a:rPr>
              <a:t>Recruitment</a:t>
            </a:r>
            <a:r>
              <a:rPr lang="pl-PL" sz="3200" b="1" dirty="0">
                <a:solidFill>
                  <a:srgbClr val="A50021"/>
                </a:solidFill>
              </a:rPr>
              <a:t> </a:t>
            </a:r>
            <a:r>
              <a:rPr lang="pl-PL" sz="3200" b="1" dirty="0" err="1">
                <a:solidFill>
                  <a:srgbClr val="A50021"/>
                </a:solidFill>
              </a:rPr>
              <a:t>Indicators</a:t>
            </a:r>
            <a:r>
              <a:rPr lang="pl-PL" sz="3200" b="1" dirty="0">
                <a:solidFill>
                  <a:srgbClr val="A50021"/>
                </a:solidFill>
              </a:rPr>
              <a:t> </a:t>
            </a:r>
            <a:r>
              <a:rPr lang="pl-PL" sz="3200" b="1" dirty="0" err="1">
                <a:solidFill>
                  <a:srgbClr val="A50021"/>
                </a:solidFill>
              </a:rPr>
              <a:t>Questionnaire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8B1B2E7-BAAB-A745-2D7C-656DB1C48A56}"/>
              </a:ext>
            </a:extLst>
          </p:cNvPr>
          <p:cNvGrpSpPr/>
          <p:nvPr/>
        </p:nvGrpSpPr>
        <p:grpSpPr>
          <a:xfrm>
            <a:off x="874846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B9AFA924-81F4-975D-F077-0F942788F5A5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7EE57764-4403-D781-24BA-606B107CE489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F4861177-8B67-06B7-3920-EC9F7BF9145F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37EE709D-A0AA-5871-5D68-802A8D18C09F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2DE0A520-7DD0-6027-D982-F24969162794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75A94508-9BA4-76A2-4DEF-F5766B9E9E46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AC168E3C-CE6D-4E33-4CD3-BBD12B9DF616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5663B73B-E9C6-2533-970E-FC190A10BBB5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15E58B77-FA25-E68E-21E6-053F71FB95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8598973"/>
              </p:ext>
            </p:extLst>
          </p:nvPr>
        </p:nvGraphicFramePr>
        <p:xfrm>
          <a:off x="838200" y="1376447"/>
          <a:ext cx="10756392" cy="4735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59655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7E498-8A60-E104-E45D-2BFF5102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1A1DB398-E573-95FC-F067-183C0CBC1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4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E4BD36ED-9DCA-7D1E-2218-AB9BCEF9D314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4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D4BE37D9-2C25-3E6A-81B5-87F46387F2E1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1AB426C1-23FE-2D14-7676-651F890350C1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A50021"/>
                </a:solidFill>
              </a:rPr>
              <a:t>Recruitment</a:t>
            </a:r>
            <a:r>
              <a:rPr lang="pl-PL" sz="3200" b="1" dirty="0">
                <a:solidFill>
                  <a:srgbClr val="A50021"/>
                </a:solidFill>
              </a:rPr>
              <a:t> </a:t>
            </a:r>
            <a:r>
              <a:rPr lang="pl-PL" sz="3200" b="1" dirty="0" err="1">
                <a:solidFill>
                  <a:srgbClr val="A50021"/>
                </a:solidFill>
              </a:rPr>
              <a:t>Indicators</a:t>
            </a:r>
            <a:r>
              <a:rPr lang="pl-PL" sz="3200" b="1" dirty="0">
                <a:solidFill>
                  <a:srgbClr val="A50021"/>
                </a:solidFill>
              </a:rPr>
              <a:t> </a:t>
            </a:r>
            <a:r>
              <a:rPr lang="pl-PL" sz="3200" b="1" dirty="0" err="1">
                <a:solidFill>
                  <a:srgbClr val="A50021"/>
                </a:solidFill>
              </a:rPr>
              <a:t>Questionnaire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89FA4173-07E4-0906-D43D-F6389AB5DE1A}"/>
              </a:ext>
            </a:extLst>
          </p:cNvPr>
          <p:cNvGrpSpPr/>
          <p:nvPr/>
        </p:nvGrpSpPr>
        <p:grpSpPr>
          <a:xfrm>
            <a:off x="874846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246BE60A-B567-FCA5-7383-A8ABF44394B6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47C72F5F-8287-E412-3FCB-45E7E4451E94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91CDC7F0-37EF-9AC2-D80E-6F3553EB62E0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0D96CA0C-5F86-C2C5-59F0-77B2BAAECBC9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C18A68A8-B8D5-C660-3314-FFA0366A65C7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F6FD4A19-A54E-A08D-9351-155E54C3A3E4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202C4FFC-2CF6-EAEA-F4DC-D9B7CF186054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98E60CB7-9A3C-EF89-8466-D9A40D6B15DB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14" name="Wykres 13">
            <a:extLst>
              <a:ext uri="{FF2B5EF4-FFF2-40B4-BE49-F238E27FC236}">
                <a16:creationId xmlns:a16="http://schemas.microsoft.com/office/drawing/2014/main" id="{2195EF94-89D7-CD3E-0E01-E4B9EE6408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4859178"/>
              </p:ext>
            </p:extLst>
          </p:nvPr>
        </p:nvGraphicFramePr>
        <p:xfrm>
          <a:off x="838200" y="1376447"/>
          <a:ext cx="10756392" cy="4735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408224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22</Words>
  <Application>Microsoft Office PowerPoint</Application>
  <PresentationFormat>Panoramiczny</PresentationFormat>
  <Paragraphs>11</Paragraphs>
  <Slides>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Lesiak-Mańka RCZKL</dc:creator>
  <cp:lastModifiedBy>Monika Lesiak-Mańka RCZKL</cp:lastModifiedBy>
  <cp:revision>6</cp:revision>
  <dcterms:created xsi:type="dcterms:W3CDTF">2026-08-25T06:52:00Z</dcterms:created>
  <dcterms:modified xsi:type="dcterms:W3CDTF">2026-09-09T10:41:43Z</dcterms:modified>
</cp:coreProperties>
</file>