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620" r:id="rId2"/>
    <p:sldId id="623" r:id="rId3"/>
    <p:sldId id="624" r:id="rId4"/>
    <p:sldId id="318" r:id="rId5"/>
    <p:sldId id="621" r:id="rId6"/>
    <p:sldId id="622" r:id="rId7"/>
    <p:sldId id="625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2023 - 32 ans.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NUMBER OF APPLICATIONS SUBMITTED BY FEMALE CANDIDATES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B9-4B46-871E-FFC805E421D1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2024 - 30 ans.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NUMBER OF APPLICATIONS SUBMITTED BY FEMALE CANDIDATES</c:v>
                </c:pt>
              </c:strCache>
            </c:strRef>
          </c:cat>
          <c:val>
            <c:numRef>
              <c:f>Arkusz1!$C$2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B9-4B46-871E-FFC805E421D1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2025 - 27 ans.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NUMBER OF APPLICATIONS SUBMITTED BY FEMALE CANDIDATES</c:v>
                </c:pt>
              </c:strCache>
            </c:strRef>
          </c:cat>
          <c:val>
            <c:numRef>
              <c:f>Arkusz1!$D$2</c:f>
              <c:numCache>
                <c:formatCode>General</c:formatCode>
                <c:ptCount val="1"/>
                <c:pt idx="0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B9-4B46-871E-FFC805E421D1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2026 - 7 odp.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NUMBER OF APPLICATIONS SUBMITTED BY FEMALE CANDIDATES</c:v>
                </c:pt>
              </c:strCache>
            </c:strRef>
          </c:cat>
          <c:val>
            <c:numRef>
              <c:f>Arkusz1!$E$2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B9-4B46-871E-FFC805E421D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764295984"/>
        <c:axId val="336207696"/>
      </c:barChart>
      <c:catAx>
        <c:axId val="1764295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6207696"/>
        <c:crosses val="autoZero"/>
        <c:auto val="1"/>
        <c:lblAlgn val="ctr"/>
        <c:lblOffset val="100"/>
        <c:noMultiLvlLbl val="0"/>
      </c:catAx>
      <c:valAx>
        <c:axId val="336207696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76429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2023 - 32 ans.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Number of application submitted by female candidates who met the necessary requirements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B9-4B46-871E-FFC805E421D1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2024 - 30 ans.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Number of application submitted by female candidates who met the necessary requirements</c:v>
                </c:pt>
              </c:strCache>
            </c:strRef>
          </c:cat>
          <c:val>
            <c:numRef>
              <c:f>Arkusz1!$C$2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B9-4B46-871E-FFC805E421D1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2025 - 27 ans.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Number of application submitted by female candidates who met the necessary requirements</c:v>
                </c:pt>
              </c:strCache>
            </c:strRef>
          </c:cat>
          <c:val>
            <c:numRef>
              <c:f>Arkusz1!$D$2</c:f>
              <c:numCache>
                <c:formatCode>General</c:formatCode>
                <c:ptCount val="1"/>
                <c:pt idx="0">
                  <c:v>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B9-4B46-871E-FFC805E421D1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2026 - 7 ans.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Number of application submitted by female candidates who met the necessary requirements</c:v>
                </c:pt>
              </c:strCache>
            </c:strRef>
          </c:cat>
          <c:val>
            <c:numRef>
              <c:f>Arkusz1!$E$2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B9-4B46-871E-FFC805E421D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764295984"/>
        <c:axId val="336207696"/>
      </c:barChart>
      <c:catAx>
        <c:axId val="1764295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6207696"/>
        <c:crosses val="autoZero"/>
        <c:auto val="1"/>
        <c:lblAlgn val="ctr"/>
        <c:lblOffset val="100"/>
        <c:noMultiLvlLbl val="0"/>
      </c:catAx>
      <c:valAx>
        <c:axId val="336207696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76429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2023 - 32 ans.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NUMBER OF FEMALE CANDIDATES RECOMMENDED FOR EMPLOYMENT</c:v>
                </c:pt>
              </c:strCache>
            </c:strRef>
          </c:cat>
          <c:val>
            <c:numRef>
              <c:f>Arkusz1!$B$2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B9-4B46-871E-FFC805E421D1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2024 - 30 ans.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NUMBER OF FEMALE CANDIDATES RECOMMENDED FOR EMPLOYMENT</c:v>
                </c:pt>
              </c:strCache>
            </c:strRef>
          </c:cat>
          <c:val>
            <c:numRef>
              <c:f>Arkusz1!$C$2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B9-4B46-871E-FFC805E421D1}"/>
            </c:ext>
          </c:extLst>
        </c:ser>
        <c:ser>
          <c:idx val="2"/>
          <c:order val="2"/>
          <c:tx>
            <c:strRef>
              <c:f>Arkusz1!$D$1</c:f>
              <c:strCache>
                <c:ptCount val="1"/>
                <c:pt idx="0">
                  <c:v>2025 - 27 ans.</c:v>
                </c:pt>
              </c:strCache>
            </c:strRef>
          </c:tx>
          <c:spPr>
            <a:solidFill>
              <a:schemeClr val="accent3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NUMBER OF FEMALE CANDIDATES RECOMMENDED FOR EMPLOYMENT</c:v>
                </c:pt>
              </c:strCache>
            </c:strRef>
          </c:cat>
          <c:val>
            <c:numRef>
              <c:f>Arkusz1!$D$2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B9-4B46-871E-FFC805E421D1}"/>
            </c:ext>
          </c:extLst>
        </c:ser>
        <c:ser>
          <c:idx val="3"/>
          <c:order val="3"/>
          <c:tx>
            <c:strRef>
              <c:f>Arkusz1!$E$1</c:f>
              <c:strCache>
                <c:ptCount val="1"/>
                <c:pt idx="0">
                  <c:v>2026 - 7 odp.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Arkusz1!$A$2</c:f>
              <c:strCache>
                <c:ptCount val="1"/>
                <c:pt idx="0">
                  <c:v>NUMBER OF FEMALE CANDIDATES RECOMMENDED FOR EMPLOYMENT</c:v>
                </c:pt>
              </c:strCache>
            </c:strRef>
          </c:cat>
          <c:val>
            <c:numRef>
              <c:f>Arkusz1!$E$2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FB9-4B46-871E-FFC805E421D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764295984"/>
        <c:axId val="336207696"/>
      </c:barChart>
      <c:catAx>
        <c:axId val="1764295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336207696"/>
        <c:crosses val="autoZero"/>
        <c:auto val="1"/>
        <c:lblAlgn val="ctr"/>
        <c:lblOffset val="100"/>
        <c:noMultiLvlLbl val="0"/>
      </c:catAx>
      <c:valAx>
        <c:axId val="336207696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76429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9FE03-5782-46C0-A79C-0F8CD52352B6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97BE31-5AB4-46FF-95E1-025C9136E97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51671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/>
          </a:p>
        </p:txBody>
      </p:sp>
      <p:sp>
        <p:nvSpPr>
          <p:cNvPr id="2355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B21E31F-5B8B-4464-9CD0-50DAABCC5201}" type="slidenum">
              <a:rPr lang="pl-PL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pl-P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104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A61865-7A0F-7E04-D39F-2B98C68DB6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B885306-36AC-8DD2-F657-FC48CCA004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0A46E0-928E-E8AF-AE18-D79F649A1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3D96978-54DD-76BE-3F4D-3846FE0DF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3F76C3F-CB1E-679E-D59E-2577DA501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8555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2BD7CFF-27E0-E0E1-FFC0-2E5978A84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151ABA-B390-8477-B7AA-EE6DF3EDB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E626184-443D-5537-DF69-71579E050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B1B1A96-FB1E-97E9-4815-C26BC4298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2B2B4C7-966E-83B0-A4A2-39EAA0FF8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8586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64CC57-DB99-743C-DBB9-160646C08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0688611-0916-D5EC-6F30-631752114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6BCFAC1-4CCF-8349-F4EF-7E7A7F043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7677E38-8B2E-93ED-C0A2-AC1585AB6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F264979-3610-FE29-69F7-BC0A14733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1609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0ADCB3-8E8B-A8C4-7A74-C677F7EA1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F4C40E8-5AFC-C54E-6088-363B5AC90D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8980E02-C976-CEE2-AFB7-E4F80217B2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DD88C8D-453F-8D7D-81CF-810DBC17B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8680FC5-CFCC-64B0-A4AD-9A22BA815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09EE2C3-D824-BFFD-5D93-81A525B0D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0434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A49E4A-BDFB-E1C3-FE3E-586A418D0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F16A815-E11B-4A5F-01CD-2B1C351F3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23A6604-C3F6-D0E4-B83F-7F17C18F22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D39F5299-B43E-8513-9763-E55A6BC001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A751AB2-C9D8-8245-48A5-20CCBE9757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BEC6FB43-D434-C121-BCE6-30CA5033DD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870FADB1-6D01-2BE6-027C-C96ABAFBD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4CB14CF-BFCE-AA17-7CCA-D6269DDB7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9242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250839-B592-1E35-3B40-611A7494A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4AF3ADA2-13D3-CE59-6E28-473E015D9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AB93BF3-6C93-E56D-9E46-CF4D78B58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349413D-3A1B-7E6F-DAE8-2F0DF7F1A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3291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9335CBD-281B-2424-CB9C-615869A06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258E259-1590-77DD-DCA0-BEC458201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6B6AAB0-3021-4AD5-F006-6FF8C64B7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223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60DA5E-976E-8BBA-1328-DD53B6399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A10AD3B-E225-8568-F352-5B04C71C7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2C70E89-2ACE-139E-7197-1A83548B7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8E742DB-956C-A02B-E2F6-4E48891F2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BD1FE98-FC62-12BB-2690-5CE4397AF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5C6F2582-1BED-40CE-FE07-58BCE3EAE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9202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75C9FC0-404A-B438-5963-7AA1003CE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D29AE972-5644-B1DA-CE15-7F4E1AA3CC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3A1C198-8E12-3B9E-FA6A-4D84865B6F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C7C536D-3AFD-E83E-9B19-2ADE52486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A15475E-0D6C-F878-1116-CF199AF91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54B0DD5-8F88-3AB4-1C1A-1A1AD94EE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9130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CFC023-7A73-B111-A0E2-DE59A63D9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AFEDD3-C370-6BC8-C2BE-2BAD13340D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7D5B7E3-99EC-B9CC-87FA-6B0D3288E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CDFA4F0-E004-C6FF-F949-D7C4F242B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633E1E7-64BE-6C25-0312-211CBA81A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8502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5DF6BA7E-4708-8C45-4031-637761E7D0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CBB9ABC-E852-E2A8-8857-B6B2FDAEC6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20FF94A-2536-E9A4-25FD-B03E77CAB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8685CE1-56BC-7F99-552A-3D61FAB81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E2C0C93-7572-5E5D-B446-7B329710D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994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 txBox="1">
            <a:spLocks/>
          </p:cNvSpPr>
          <p:nvPr userDrawn="1"/>
        </p:nvSpPr>
        <p:spPr>
          <a:xfrm>
            <a:off x="4368800" y="1255713"/>
            <a:ext cx="7823200" cy="444500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pl-PL" sz="280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43339" y="2348880"/>
            <a:ext cx="6336704" cy="4320480"/>
          </a:xfrm>
        </p:spPr>
        <p:txBody>
          <a:bodyPr/>
          <a:lstStyle>
            <a:lvl1pPr marL="342900" indent="-342900">
              <a:buClr>
                <a:srgbClr val="800000"/>
              </a:buClr>
              <a:buFont typeface="Wingdings" pitchFamily="2" charset="2"/>
              <a:buChar char="§"/>
              <a:defRPr sz="17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8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6B43-B6DA-40EA-9F1F-D7C0D72606AA}" type="datetime1">
              <a:rPr lang="pl-PL" smtClean="0"/>
              <a:t>18.09.2026</a:t>
            </a:fld>
            <a:endParaRPr lang="pl-PL"/>
          </a:p>
        </p:txBody>
      </p:sp>
      <p:sp>
        <p:nvSpPr>
          <p:cNvPr id="9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C61D8-8AE1-4A9C-9FD7-F019EB3A465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6040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E8FF1E75-69A3-1652-E665-DC669F69D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D1C283C-1108-572A-9F34-5BB8B1128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B7183DC-B684-CC3F-8BB9-F65AC8C7E8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17B8BD-8F58-4C85-909E-6C7FBF885B88}" type="datetimeFigureOut">
              <a:rPr lang="pl-PL" smtClean="0"/>
              <a:t>18.09.2026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6568531-2B50-F105-84F1-7581A0BE6F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0D407EE-FB05-29EF-7693-E66012AAEE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104848-F6CA-4A3B-8DAC-C5692DE49FD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1745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>
            <a:extLst>
              <a:ext uri="{FF2B5EF4-FFF2-40B4-BE49-F238E27FC236}">
                <a16:creationId xmlns:a16="http://schemas.microsoft.com/office/drawing/2014/main" id="{D85DA9F5-6113-4006-B1FD-36603360A728}"/>
              </a:ext>
            </a:extLst>
          </p:cNvPr>
          <p:cNvSpPr/>
          <p:nvPr/>
        </p:nvSpPr>
        <p:spPr>
          <a:xfrm>
            <a:off x="177678" y="136523"/>
            <a:ext cx="5990119" cy="65849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pl-PL"/>
          </a:p>
        </p:txBody>
      </p:sp>
      <p:sp>
        <p:nvSpPr>
          <p:cNvPr id="40" name="Trójkąt równoramienny 39">
            <a:extLst>
              <a:ext uri="{FF2B5EF4-FFF2-40B4-BE49-F238E27FC236}">
                <a16:creationId xmlns:a16="http://schemas.microsoft.com/office/drawing/2014/main" id="{C233168A-1B55-4D93-9C62-C8A885945E14}"/>
              </a:ext>
            </a:extLst>
          </p:cNvPr>
          <p:cNvSpPr/>
          <p:nvPr/>
        </p:nvSpPr>
        <p:spPr>
          <a:xfrm flipV="1">
            <a:off x="3890297" y="136520"/>
            <a:ext cx="4411404" cy="6584954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12" name="Łącznik prostoliniowy 12">
            <a:extLst>
              <a:ext uri="{FF2B5EF4-FFF2-40B4-BE49-F238E27FC236}">
                <a16:creationId xmlns:a16="http://schemas.microsoft.com/office/drawing/2014/main" id="{9702A5D6-91D4-4AA1-9547-42F2E14E4D65}"/>
              </a:ext>
            </a:extLst>
          </p:cNvPr>
          <p:cNvCxnSpPr>
            <a:cxnSpLocks/>
          </p:cNvCxnSpPr>
          <p:nvPr/>
        </p:nvCxnSpPr>
        <p:spPr>
          <a:xfrm flipH="1">
            <a:off x="6233018" y="120881"/>
            <a:ext cx="2169718" cy="6616238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oliniowy 12">
            <a:extLst>
              <a:ext uri="{FF2B5EF4-FFF2-40B4-BE49-F238E27FC236}">
                <a16:creationId xmlns:a16="http://schemas.microsoft.com/office/drawing/2014/main" id="{206CEAF3-9CB3-4AA3-BB8C-527411B704F6}"/>
              </a:ext>
            </a:extLst>
          </p:cNvPr>
          <p:cNvCxnSpPr>
            <a:cxnSpLocks/>
          </p:cNvCxnSpPr>
          <p:nvPr/>
        </p:nvCxnSpPr>
        <p:spPr>
          <a:xfrm flipH="1">
            <a:off x="6333686" y="136524"/>
            <a:ext cx="2169718" cy="6616238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rostokąt 20">
            <a:extLst>
              <a:ext uri="{FF2B5EF4-FFF2-40B4-BE49-F238E27FC236}">
                <a16:creationId xmlns:a16="http://schemas.microsoft.com/office/drawing/2014/main" id="{52048520-4DEB-4B34-BBA4-BE2FE0A72BBA}"/>
              </a:ext>
            </a:extLst>
          </p:cNvPr>
          <p:cNvSpPr/>
          <p:nvPr/>
        </p:nvSpPr>
        <p:spPr>
          <a:xfrm>
            <a:off x="0" y="5153092"/>
            <a:ext cx="12191999" cy="1486799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A50021"/>
                </a:solidFill>
              </a:rPr>
              <a:t>RECRUITMENT INDICATORS QUESTIONNAIRE – CHOSEN ANSWERS</a:t>
            </a:r>
            <a:endParaRPr lang="pl-PL" dirty="0">
              <a:solidFill>
                <a:srgbClr val="A50021"/>
              </a:solidFill>
            </a:endParaRPr>
          </a:p>
          <a:p>
            <a:endParaRPr lang="pl-PL" dirty="0"/>
          </a:p>
        </p:txBody>
      </p:sp>
      <p:cxnSp>
        <p:nvCxnSpPr>
          <p:cNvPr id="23" name="Łącznik prostoliniowy 11">
            <a:extLst>
              <a:ext uri="{FF2B5EF4-FFF2-40B4-BE49-F238E27FC236}">
                <a16:creationId xmlns:a16="http://schemas.microsoft.com/office/drawing/2014/main" id="{3485DA33-6DEC-401E-9C09-F31D2F181310}"/>
              </a:ext>
            </a:extLst>
          </p:cNvPr>
          <p:cNvCxnSpPr>
            <a:cxnSpLocks/>
          </p:cNvCxnSpPr>
          <p:nvPr/>
        </p:nvCxnSpPr>
        <p:spPr>
          <a:xfrm>
            <a:off x="1153236" y="5442507"/>
            <a:ext cx="9708548" cy="0"/>
          </a:xfrm>
          <a:prstGeom prst="line">
            <a:avLst/>
          </a:prstGeom>
          <a:ln w="28575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upa 4">
            <a:extLst>
              <a:ext uri="{FF2B5EF4-FFF2-40B4-BE49-F238E27FC236}">
                <a16:creationId xmlns:a16="http://schemas.microsoft.com/office/drawing/2014/main" id="{C25759CF-0D5C-ECBD-B83E-392AA365AD37}"/>
              </a:ext>
            </a:extLst>
          </p:cNvPr>
          <p:cNvGrpSpPr/>
          <p:nvPr/>
        </p:nvGrpSpPr>
        <p:grpSpPr>
          <a:xfrm>
            <a:off x="8878351" y="5928692"/>
            <a:ext cx="2939416" cy="617993"/>
            <a:chOff x="-2" y="0"/>
            <a:chExt cx="3282952" cy="690399"/>
          </a:xfrm>
        </p:grpSpPr>
        <p:grpSp>
          <p:nvGrpSpPr>
            <p:cNvPr id="7" name="Grupa 6">
              <a:extLst>
                <a:ext uri="{FF2B5EF4-FFF2-40B4-BE49-F238E27FC236}">
                  <a16:creationId xmlns:a16="http://schemas.microsoft.com/office/drawing/2014/main" id="{1FD0A102-F6E3-BEDF-F2CC-BBDDD5CE7CE9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10" name="Graphic 129">
                <a:extLst>
                  <a:ext uri="{FF2B5EF4-FFF2-40B4-BE49-F238E27FC236}">
                    <a16:creationId xmlns:a16="http://schemas.microsoft.com/office/drawing/2014/main" id="{1E71CBD3-F6F5-4377-49FB-FA0829F8BDA4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0">
                <a:extLst>
                  <a:ext uri="{FF2B5EF4-FFF2-40B4-BE49-F238E27FC236}">
                    <a16:creationId xmlns:a16="http://schemas.microsoft.com/office/drawing/2014/main" id="{BEABCCAA-77DE-C151-A692-0A1075F82B4B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4" name="Graphic 131">
                <a:extLst>
                  <a:ext uri="{FF2B5EF4-FFF2-40B4-BE49-F238E27FC236}">
                    <a16:creationId xmlns:a16="http://schemas.microsoft.com/office/drawing/2014/main" id="{B147A73B-4E76-A30D-974C-F080335DADB6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5" name="Graphic 132">
                <a:extLst>
                  <a:ext uri="{FF2B5EF4-FFF2-40B4-BE49-F238E27FC236}">
                    <a16:creationId xmlns:a16="http://schemas.microsoft.com/office/drawing/2014/main" id="{4F3B3D7B-B721-A821-09DC-C4AD35ADE749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6" name="Graphic 133">
                <a:extLst>
                  <a:ext uri="{FF2B5EF4-FFF2-40B4-BE49-F238E27FC236}">
                    <a16:creationId xmlns:a16="http://schemas.microsoft.com/office/drawing/2014/main" id="{3ECE9C2B-9656-6182-F080-DB382638E7CC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8" name="Obraz 7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BC66768A-121D-55C0-23A8-A0DD5733A08C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Obraz 8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079C9057-C7CD-E4DB-BCA2-25EC44F2FC5F}"/>
                </a:ext>
              </a:extLst>
            </p:cNvPr>
            <p:cNvPicPr>
              <a:picLocks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Obraz 5" descr="Notes i pióro na stole">
            <a:extLst>
              <a:ext uri="{FF2B5EF4-FFF2-40B4-BE49-F238E27FC236}">
                <a16:creationId xmlns:a16="http://schemas.microsoft.com/office/drawing/2014/main" id="{3737302C-557B-0D2D-C0DC-8083EE2D7F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5211" y="218109"/>
            <a:ext cx="6749909" cy="4483148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B1295C49-8A6F-3114-46EE-99A75D5BDF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81" y="309943"/>
            <a:ext cx="2743200" cy="1190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2009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9AC1B-E066-0D2E-514F-F35795282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DDA9D2B9-DF88-2E4D-EE16-ACCFC1251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2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2EF680DB-470A-4380-D79F-83EE6E09CC48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2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63D7B76C-5EA0-60B1-6E12-7E68956A2AC7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665353AD-4F6C-39E5-6601-81B44B2C183E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990033"/>
                </a:solidFill>
              </a:rPr>
              <a:t>Recruitment</a:t>
            </a:r>
            <a:r>
              <a:rPr lang="pl-PL" sz="3200" b="1" dirty="0">
                <a:solidFill>
                  <a:srgbClr val="990033"/>
                </a:solidFill>
              </a:rPr>
              <a:t> </a:t>
            </a:r>
            <a:r>
              <a:rPr lang="pl-PL" sz="3200" b="1" dirty="0" err="1">
                <a:solidFill>
                  <a:srgbClr val="990033"/>
                </a:solidFill>
              </a:rPr>
              <a:t>Indicators</a:t>
            </a:r>
            <a:r>
              <a:rPr lang="pl-PL" sz="3200" b="1" dirty="0">
                <a:solidFill>
                  <a:srgbClr val="990033"/>
                </a:solidFill>
              </a:rPr>
              <a:t> </a:t>
            </a:r>
            <a:r>
              <a:rPr lang="pl-PL" sz="3200" b="1" dirty="0" err="1">
                <a:solidFill>
                  <a:srgbClr val="990033"/>
                </a:solidFill>
              </a:rPr>
              <a:t>Questionnaire</a:t>
            </a:r>
            <a:endParaRPr lang="pl-PL" sz="3200" b="1" dirty="0">
              <a:solidFill>
                <a:srgbClr val="990033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4E324327-C8EC-EA0C-F704-2CBE13F29845}"/>
              </a:ext>
            </a:extLst>
          </p:cNvPr>
          <p:cNvGrpSpPr/>
          <p:nvPr/>
        </p:nvGrpSpPr>
        <p:grpSpPr>
          <a:xfrm>
            <a:off x="874846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47135C33-B691-A350-3649-65EBA54F550A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5E9156D4-7DEF-41A3-AE28-C0BF06975922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8A8D7AF1-7C94-1DBA-2621-6AD1D6727B80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5F823BC7-0017-CBC1-24E8-5D14D285FC8F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F8E60305-CFEF-DBC5-E9AE-5D45955EE3A7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911435DF-26D5-8EA9-F28F-4511D1B54898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DCD1BD35-F9E3-196F-15C1-26A6700CA4C9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D5E3A1FF-6EC9-CF4E-F40C-38294FDC9C3F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D960267C-852F-C4F2-6138-F074B9FB77A3}"/>
              </a:ext>
            </a:extLst>
          </p:cNvPr>
          <p:cNvSpPr txBox="1"/>
          <p:nvPr/>
        </p:nvSpPr>
        <p:spPr>
          <a:xfrm>
            <a:off x="838200" y="1389888"/>
            <a:ext cx="1110736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400" dirty="0" err="1"/>
              <a:t>Developed</a:t>
            </a:r>
            <a:r>
              <a:rPr lang="pl-PL" sz="2400" dirty="0"/>
              <a:t> as a </a:t>
            </a:r>
            <a:r>
              <a:rPr lang="pl-PL" sz="2400" dirty="0" err="1"/>
              <a:t>result</a:t>
            </a:r>
            <a:r>
              <a:rPr lang="pl-PL" sz="2400" dirty="0"/>
              <a:t> of </a:t>
            </a:r>
            <a:r>
              <a:rPr lang="pl-PL" sz="2400" dirty="0" err="1"/>
              <a:t>an</a:t>
            </a:r>
            <a:r>
              <a:rPr lang="pl-PL" sz="2400" dirty="0"/>
              <a:t> </a:t>
            </a:r>
            <a:r>
              <a:rPr lang="pl-PL" sz="2400" dirty="0" err="1"/>
              <a:t>action</a:t>
            </a:r>
            <a:r>
              <a:rPr lang="pl-PL" sz="2400" dirty="0"/>
              <a:t> </a:t>
            </a:r>
            <a:r>
              <a:rPr lang="pl-PL" sz="2400" dirty="0" err="1"/>
              <a:t>outlined</a:t>
            </a:r>
            <a:r>
              <a:rPr lang="pl-PL" sz="2400" dirty="0"/>
              <a:t> in </a:t>
            </a:r>
            <a:r>
              <a:rPr lang="pl-PL" sz="2400" dirty="0" err="1"/>
              <a:t>Lodz</a:t>
            </a:r>
            <a:r>
              <a:rPr lang="pl-PL" sz="2400" dirty="0"/>
              <a:t> University of </a:t>
            </a:r>
            <a:r>
              <a:rPr lang="pl-PL" sz="2400" dirty="0" err="1"/>
              <a:t>Technology’s</a:t>
            </a:r>
            <a:r>
              <a:rPr lang="pl-PL" sz="2400" dirty="0"/>
              <a:t> </a:t>
            </a:r>
            <a:r>
              <a:rPr lang="pl-PL" sz="2400" dirty="0" err="1"/>
              <a:t>Gender</a:t>
            </a:r>
            <a:r>
              <a:rPr lang="pl-PL" sz="2400" dirty="0"/>
              <a:t> </a:t>
            </a:r>
            <a:r>
              <a:rPr lang="pl-PL" sz="2400" dirty="0" err="1"/>
              <a:t>Equality</a:t>
            </a:r>
            <a:r>
              <a:rPr lang="pl-PL" sz="2400" dirty="0"/>
              <a:t> Plan for 2022–2024.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br>
              <a:rPr lang="pl-PL" sz="2400" dirty="0"/>
            </a:br>
            <a:r>
              <a:rPr lang="pl-PL" sz="2400" dirty="0"/>
              <a:t>It </a:t>
            </a:r>
            <a:r>
              <a:rPr lang="pl-PL" sz="2400" dirty="0" err="1"/>
              <a:t>is</a:t>
            </a:r>
            <a:r>
              <a:rPr lang="pl-PL" sz="2400" dirty="0"/>
              <a:t> </a:t>
            </a:r>
            <a:r>
              <a:rPr lang="pl-PL" sz="2400" dirty="0" err="1"/>
              <a:t>used</a:t>
            </a:r>
            <a:r>
              <a:rPr lang="pl-PL" sz="2400" dirty="0"/>
              <a:t> to </a:t>
            </a:r>
            <a:r>
              <a:rPr lang="pl-PL" sz="2400" dirty="0" err="1"/>
              <a:t>collect</a:t>
            </a:r>
            <a:r>
              <a:rPr lang="pl-PL" sz="2400" dirty="0"/>
              <a:t> data on the </a:t>
            </a:r>
            <a:r>
              <a:rPr lang="pl-PL" sz="2400" dirty="0" err="1"/>
              <a:t>progress</a:t>
            </a:r>
            <a:r>
              <a:rPr lang="pl-PL" sz="2400" dirty="0"/>
              <a:t> of </a:t>
            </a:r>
            <a:r>
              <a:rPr lang="pl-PL" sz="2400" dirty="0" err="1"/>
              <a:t>recruitment</a:t>
            </a:r>
            <a:r>
              <a:rPr lang="pl-PL" sz="2400" dirty="0"/>
              <a:t> </a:t>
            </a:r>
            <a:r>
              <a:rPr lang="pl-PL" sz="2400" dirty="0" err="1"/>
              <a:t>processes</a:t>
            </a:r>
            <a:r>
              <a:rPr lang="pl-PL" sz="2400" dirty="0"/>
              <a:t>, </a:t>
            </a:r>
            <a:r>
              <a:rPr lang="pl-PL" sz="2400" dirty="0" err="1"/>
              <a:t>taking</a:t>
            </a:r>
            <a:r>
              <a:rPr lang="pl-PL" sz="2400" dirty="0"/>
              <a:t> </a:t>
            </a:r>
            <a:r>
              <a:rPr lang="pl-PL" sz="2400" dirty="0" err="1"/>
              <a:t>into</a:t>
            </a:r>
            <a:r>
              <a:rPr lang="pl-PL" sz="2400" dirty="0"/>
              <a:t> </a:t>
            </a:r>
            <a:r>
              <a:rPr lang="pl-PL" sz="2400" dirty="0" err="1"/>
              <a:t>account</a:t>
            </a:r>
            <a:r>
              <a:rPr lang="pl-PL" sz="2400" dirty="0"/>
              <a:t> </a:t>
            </a:r>
            <a:r>
              <a:rPr lang="pl-PL" sz="2400" dirty="0" err="1"/>
              <a:t>candidates</a:t>
            </a:r>
            <a:r>
              <a:rPr lang="pl-PL" sz="2400" dirty="0"/>
              <a:t>’ </a:t>
            </a:r>
            <a:r>
              <a:rPr lang="pl-PL" sz="2400" dirty="0" err="1"/>
              <a:t>gender</a:t>
            </a:r>
            <a:r>
              <a:rPr lang="pl-PL" sz="2400" dirty="0"/>
              <a:t> and </a:t>
            </a:r>
            <a:r>
              <a:rPr lang="pl-PL" sz="2400" dirty="0" err="1"/>
              <a:t>job</a:t>
            </a:r>
            <a:r>
              <a:rPr lang="pl-PL" sz="2400" dirty="0"/>
              <a:t> </a:t>
            </a:r>
            <a:r>
              <a:rPr lang="pl-PL" sz="2400" dirty="0" err="1"/>
              <a:t>categories</a:t>
            </a:r>
            <a:r>
              <a:rPr lang="pl-PL" sz="2400" dirty="0"/>
              <a:t>.</a:t>
            </a:r>
          </a:p>
          <a:p>
            <a:r>
              <a:rPr lang="pl-PL" sz="2400" strike="sngStrike" dirty="0"/>
              <a:t> </a:t>
            </a:r>
            <a:endParaRPr lang="pl-PL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400" dirty="0"/>
              <a:t>It </a:t>
            </a:r>
            <a:r>
              <a:rPr lang="pl-PL" sz="2400" dirty="0" err="1"/>
              <a:t>is</a:t>
            </a:r>
            <a:r>
              <a:rPr lang="pl-PL" sz="2400" dirty="0"/>
              <a:t> </a:t>
            </a:r>
            <a:r>
              <a:rPr lang="pl-PL" sz="2400" dirty="0" err="1"/>
              <a:t>completed</a:t>
            </a:r>
            <a:r>
              <a:rPr lang="pl-PL" sz="2400" dirty="0"/>
              <a:t> by the </a:t>
            </a:r>
            <a:r>
              <a:rPr lang="pl-PL" sz="2400" dirty="0" err="1"/>
              <a:t>recruitment</a:t>
            </a:r>
            <a:r>
              <a:rPr lang="pl-PL" sz="2400" dirty="0"/>
              <a:t> </a:t>
            </a:r>
            <a:r>
              <a:rPr lang="pl-PL" sz="2400" dirty="0" err="1"/>
              <a:t>committees</a:t>
            </a:r>
            <a:r>
              <a:rPr lang="pl-PL" sz="2400" dirty="0"/>
              <a:t>.</a:t>
            </a:r>
          </a:p>
          <a:p>
            <a:pPr lvl="0"/>
            <a:endParaRPr lang="pl-PL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400" dirty="0"/>
              <a:t>The </a:t>
            </a:r>
            <a:r>
              <a:rPr lang="pl-PL" sz="2400" dirty="0" err="1"/>
              <a:t>collected</a:t>
            </a:r>
            <a:r>
              <a:rPr lang="pl-PL" sz="2400" dirty="0"/>
              <a:t> data </a:t>
            </a:r>
            <a:r>
              <a:rPr lang="pl-PL" sz="2400" dirty="0" err="1"/>
              <a:t>are</a:t>
            </a:r>
            <a:r>
              <a:rPr lang="pl-PL" sz="2400" dirty="0"/>
              <a:t> </a:t>
            </a:r>
            <a:r>
              <a:rPr lang="pl-PL" sz="2400" dirty="0" err="1"/>
              <a:t>submitted</a:t>
            </a:r>
            <a:r>
              <a:rPr lang="pl-PL" sz="2400" dirty="0"/>
              <a:t> to the </a:t>
            </a:r>
            <a:r>
              <a:rPr lang="pl-PL" sz="2400" b="1" dirty="0"/>
              <a:t>Human Capital Management Centre</a:t>
            </a:r>
            <a:r>
              <a:rPr lang="pl-PL" sz="2400" dirty="0"/>
              <a:t> for the </a:t>
            </a:r>
            <a:r>
              <a:rPr lang="pl-PL" sz="2400" dirty="0" err="1"/>
              <a:t>purpose</a:t>
            </a:r>
            <a:r>
              <a:rPr lang="pl-PL" sz="2400" dirty="0"/>
              <a:t> of </a:t>
            </a:r>
            <a:r>
              <a:rPr lang="pl-PL" sz="2400" dirty="0" err="1"/>
              <a:t>preparing</a:t>
            </a:r>
            <a:r>
              <a:rPr lang="pl-PL" sz="2400" dirty="0"/>
              <a:t> </a:t>
            </a:r>
            <a:r>
              <a:rPr lang="pl-PL" sz="2400" dirty="0" err="1"/>
              <a:t>periodic</a:t>
            </a:r>
            <a:r>
              <a:rPr lang="pl-PL" sz="2400" dirty="0"/>
              <a:t> </a:t>
            </a:r>
            <a:r>
              <a:rPr lang="pl-PL" sz="2400" dirty="0" err="1"/>
              <a:t>reports</a:t>
            </a:r>
            <a:r>
              <a:rPr lang="pl-PL" sz="2400" dirty="0"/>
              <a:t>.</a:t>
            </a:r>
          </a:p>
          <a:p>
            <a:br>
              <a:rPr lang="pl-PL" sz="2400" dirty="0"/>
            </a:b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94424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9D50A-200F-08A2-64C1-A70A63E8C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85943822-EFCB-0A3A-F12E-4102C925E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3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0FBC4047-0111-524A-6485-5AF966693FB6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3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70AF0F61-25CC-7614-CFC0-474E971D868F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3867B85F-BB63-91DD-B19C-22CBE2F4EB08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Purpose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the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Questionnaire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use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the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results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DF7C7A8E-3022-77F9-FA96-D15059CFF013}"/>
              </a:ext>
            </a:extLst>
          </p:cNvPr>
          <p:cNvGrpSpPr/>
          <p:nvPr/>
        </p:nvGrpSpPr>
        <p:grpSpPr>
          <a:xfrm>
            <a:off x="874846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D63DD34C-834D-CFEC-7FDC-3F1B187D8576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A46446BF-2C43-0FEA-7772-7DB8F598AFA2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86C668BE-0189-8FDE-9410-AB1422821BD2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A2CCD355-A098-2559-7682-A8BA12A3C779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306CA943-1355-7463-5719-2C73133A042C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50724BC5-8089-5DD9-6F16-916CACB468C0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C2068AD1-7F73-6311-D455-88CCEEF8336E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FC37016F-A6BF-80B7-15FA-28F079EE844D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5FD33A5-B764-A480-812C-8CA1E3908930}"/>
              </a:ext>
            </a:extLst>
          </p:cNvPr>
          <p:cNvSpPr txBox="1"/>
          <p:nvPr/>
        </p:nvSpPr>
        <p:spPr>
          <a:xfrm>
            <a:off x="838200" y="1387672"/>
            <a:ext cx="1110736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The </a:t>
            </a:r>
            <a:r>
              <a:rPr lang="pl-PL" sz="2400" dirty="0" err="1"/>
              <a:t>purpose</a:t>
            </a:r>
            <a:r>
              <a:rPr lang="pl-PL" sz="2400" dirty="0"/>
              <a:t> of the </a:t>
            </a:r>
            <a:r>
              <a:rPr lang="pl-PL" sz="2400" dirty="0" err="1"/>
              <a:t>questionnaire</a:t>
            </a:r>
            <a:r>
              <a:rPr lang="pl-PL" sz="2400" dirty="0"/>
              <a:t> </a:t>
            </a:r>
            <a:r>
              <a:rPr lang="pl-PL" sz="2400" dirty="0" err="1"/>
              <a:t>is</a:t>
            </a:r>
            <a:r>
              <a:rPr lang="pl-PL" sz="2400" dirty="0"/>
              <a:t> to </a:t>
            </a:r>
            <a:r>
              <a:rPr lang="pl-PL" sz="2400" dirty="0" err="1"/>
              <a:t>systematically</a:t>
            </a:r>
            <a:r>
              <a:rPr lang="pl-PL" sz="2400" dirty="0"/>
              <a:t> monitor </a:t>
            </a:r>
            <a:r>
              <a:rPr lang="pl-PL" sz="2400" dirty="0" err="1"/>
              <a:t>recruitment</a:t>
            </a:r>
            <a:r>
              <a:rPr lang="pl-PL" sz="2400" dirty="0"/>
              <a:t> </a:t>
            </a:r>
            <a:r>
              <a:rPr lang="pl-PL" sz="2400" dirty="0" err="1"/>
              <a:t>processes</a:t>
            </a:r>
            <a:r>
              <a:rPr lang="pl-PL" sz="2400" dirty="0"/>
              <a:t>, </a:t>
            </a:r>
            <a:r>
              <a:rPr lang="pl-PL" sz="2400" dirty="0" err="1"/>
              <a:t>taking</a:t>
            </a:r>
            <a:r>
              <a:rPr lang="pl-PL" sz="2400" dirty="0"/>
              <a:t> </a:t>
            </a:r>
            <a:r>
              <a:rPr lang="pl-PL" sz="2400" dirty="0" err="1"/>
              <a:t>into</a:t>
            </a:r>
            <a:r>
              <a:rPr lang="pl-PL" sz="2400" dirty="0"/>
              <a:t> </a:t>
            </a:r>
            <a:r>
              <a:rPr lang="pl-PL" sz="2400" dirty="0" err="1"/>
              <a:t>account</a:t>
            </a:r>
            <a:r>
              <a:rPr lang="pl-PL" sz="2400" dirty="0"/>
              <a:t> the </a:t>
            </a:r>
            <a:r>
              <a:rPr lang="pl-PL" sz="2400" dirty="0" err="1"/>
              <a:t>participation</a:t>
            </a:r>
            <a:r>
              <a:rPr lang="pl-PL" sz="2400" dirty="0"/>
              <a:t> of </a:t>
            </a:r>
            <a:r>
              <a:rPr lang="pl-PL" sz="2400" dirty="0" err="1"/>
              <a:t>women</a:t>
            </a:r>
            <a:r>
              <a:rPr lang="pl-PL" sz="2400" dirty="0"/>
              <a:t> and men </a:t>
            </a:r>
            <a:r>
              <a:rPr lang="pl-PL" sz="2400" dirty="0" err="1"/>
              <a:t>at</a:t>
            </a:r>
            <a:r>
              <a:rPr lang="pl-PL" sz="2400" dirty="0"/>
              <a:t> </a:t>
            </a:r>
            <a:r>
              <a:rPr lang="pl-PL" sz="2400" dirty="0" err="1"/>
              <a:t>each</a:t>
            </a:r>
            <a:r>
              <a:rPr lang="pl-PL" sz="2400" dirty="0"/>
              <a:t> </a:t>
            </a:r>
            <a:r>
              <a:rPr lang="pl-PL" sz="2400" dirty="0" err="1"/>
              <a:t>stage</a:t>
            </a:r>
            <a:r>
              <a:rPr lang="pl-PL" sz="2400" dirty="0"/>
              <a:t>. The </a:t>
            </a:r>
            <a:r>
              <a:rPr lang="pl-PL" sz="2400" dirty="0" err="1"/>
              <a:t>analysis</a:t>
            </a:r>
            <a:r>
              <a:rPr lang="pl-PL" sz="2400" dirty="0"/>
              <a:t> of the </a:t>
            </a:r>
            <a:r>
              <a:rPr lang="pl-PL" sz="2400" dirty="0" err="1"/>
              <a:t>collected</a:t>
            </a:r>
            <a:r>
              <a:rPr lang="pl-PL" sz="2400" dirty="0"/>
              <a:t> data </a:t>
            </a:r>
            <a:r>
              <a:rPr lang="pl-PL" sz="2400" dirty="0" err="1"/>
              <a:t>makes</a:t>
            </a:r>
            <a:r>
              <a:rPr lang="pl-PL" sz="2400" dirty="0"/>
              <a:t> </a:t>
            </a:r>
            <a:r>
              <a:rPr lang="pl-PL" sz="2400" dirty="0" err="1"/>
              <a:t>it</a:t>
            </a:r>
            <a:r>
              <a:rPr lang="pl-PL" sz="2400" dirty="0"/>
              <a:t> </a:t>
            </a:r>
            <a:r>
              <a:rPr lang="pl-PL" sz="2400" dirty="0" err="1"/>
              <a:t>possible</a:t>
            </a:r>
            <a:r>
              <a:rPr lang="pl-PL" sz="2400" dirty="0"/>
              <a:t> to </a:t>
            </a:r>
            <a:r>
              <a:rPr lang="pl-PL" sz="2400" dirty="0" err="1"/>
              <a:t>identify</a:t>
            </a:r>
            <a:r>
              <a:rPr lang="pl-PL" sz="2400" dirty="0"/>
              <a:t> </a:t>
            </a:r>
            <a:r>
              <a:rPr lang="pl-PL" sz="2400" dirty="0" err="1"/>
              <a:t>trends</a:t>
            </a:r>
            <a:r>
              <a:rPr lang="pl-PL" sz="2400" dirty="0"/>
              <a:t> and monitor the </a:t>
            </a:r>
            <a:r>
              <a:rPr lang="pl-PL" sz="2400" dirty="0" err="1"/>
              <a:t>implementation</a:t>
            </a:r>
            <a:r>
              <a:rPr lang="pl-PL" sz="2400" dirty="0"/>
              <a:t> of the </a:t>
            </a:r>
            <a:r>
              <a:rPr lang="pl-PL" sz="2400" dirty="0" err="1"/>
              <a:t>Gender</a:t>
            </a:r>
            <a:r>
              <a:rPr lang="pl-PL" sz="2400" dirty="0"/>
              <a:t> </a:t>
            </a:r>
            <a:r>
              <a:rPr lang="pl-PL" sz="2400" dirty="0" err="1"/>
              <a:t>Equality</a:t>
            </a:r>
            <a:r>
              <a:rPr lang="pl-PL" sz="2400" dirty="0"/>
              <a:t> </a:t>
            </a:r>
            <a:r>
              <a:rPr lang="pl-PL" sz="2400" dirty="0" err="1"/>
              <a:t>Plan’s</a:t>
            </a:r>
            <a:r>
              <a:rPr lang="pl-PL" sz="2400" dirty="0"/>
              <a:t> </a:t>
            </a:r>
            <a:r>
              <a:rPr lang="pl-PL" sz="2400" dirty="0" err="1"/>
              <a:t>objectives</a:t>
            </a:r>
            <a:r>
              <a:rPr lang="pl-PL" dirty="0"/>
              <a:t>.</a:t>
            </a:r>
          </a:p>
          <a:p>
            <a:pPr algn="just"/>
            <a:br>
              <a:rPr lang="pl-PL" sz="2400" dirty="0"/>
            </a:br>
            <a:endParaRPr lang="pl-PL" sz="2400" dirty="0"/>
          </a:p>
          <a:p>
            <a:pPr algn="just"/>
            <a:r>
              <a:rPr lang="pl-PL" sz="2400" dirty="0"/>
              <a:t>The </a:t>
            </a:r>
            <a:r>
              <a:rPr lang="pl-PL" sz="2400" dirty="0" err="1"/>
              <a:t>results</a:t>
            </a:r>
            <a:r>
              <a:rPr lang="pl-PL" sz="2400" dirty="0"/>
              <a:t> </a:t>
            </a:r>
            <a:r>
              <a:rPr lang="pl-PL" sz="2400" dirty="0" err="1"/>
              <a:t>serve</a:t>
            </a:r>
            <a:r>
              <a:rPr lang="pl-PL" sz="2400" dirty="0"/>
              <a:t> as the </a:t>
            </a:r>
            <a:r>
              <a:rPr lang="pl-PL" sz="2400" dirty="0" err="1"/>
              <a:t>basis</a:t>
            </a:r>
            <a:r>
              <a:rPr lang="pl-PL" sz="2400" dirty="0"/>
              <a:t> for </a:t>
            </a:r>
            <a:r>
              <a:rPr lang="pl-PL" sz="2400" dirty="0" err="1"/>
              <a:t>preparing</a:t>
            </a:r>
            <a:r>
              <a:rPr lang="pl-PL" sz="2400" dirty="0"/>
              <a:t> </a:t>
            </a:r>
            <a:r>
              <a:rPr lang="pl-PL" sz="2400" dirty="0" err="1"/>
              <a:t>periodic</a:t>
            </a:r>
            <a:r>
              <a:rPr lang="pl-PL" sz="2400" dirty="0"/>
              <a:t> </a:t>
            </a:r>
            <a:r>
              <a:rPr lang="pl-PL" sz="2400" dirty="0" err="1"/>
              <a:t>reports</a:t>
            </a:r>
            <a:r>
              <a:rPr lang="pl-PL" sz="2400" dirty="0"/>
              <a:t> </a:t>
            </a:r>
            <a:r>
              <a:rPr lang="pl-PL" sz="2400" dirty="0" err="1"/>
              <a:t>that</a:t>
            </a:r>
            <a:r>
              <a:rPr lang="pl-PL" sz="2400" dirty="0"/>
              <a:t> support the </a:t>
            </a:r>
            <a:r>
              <a:rPr lang="pl-PL" sz="2400" dirty="0" err="1"/>
              <a:t>implementation</a:t>
            </a:r>
            <a:r>
              <a:rPr lang="pl-PL" sz="2400" dirty="0"/>
              <a:t> and monitoring of the </a:t>
            </a:r>
            <a:r>
              <a:rPr lang="pl-PL" sz="2400" dirty="0" err="1"/>
              <a:t>Gender</a:t>
            </a:r>
            <a:r>
              <a:rPr lang="pl-PL" sz="2400" dirty="0"/>
              <a:t> </a:t>
            </a:r>
            <a:r>
              <a:rPr lang="pl-PL" sz="2400" dirty="0" err="1"/>
              <a:t>Equality</a:t>
            </a:r>
            <a:r>
              <a:rPr lang="pl-PL" sz="2400" dirty="0"/>
              <a:t> Plan (GEP). The data </a:t>
            </a:r>
            <a:r>
              <a:rPr lang="pl-PL" sz="2400" dirty="0" err="1"/>
              <a:t>presented</a:t>
            </a:r>
            <a:r>
              <a:rPr lang="pl-PL" sz="2400" dirty="0"/>
              <a:t> </a:t>
            </a:r>
            <a:r>
              <a:rPr lang="pl-PL" sz="2400" dirty="0" err="1"/>
              <a:t>cover</a:t>
            </a:r>
            <a:r>
              <a:rPr lang="pl-PL" sz="2400" dirty="0"/>
              <a:t> the </a:t>
            </a:r>
            <a:r>
              <a:rPr lang="pl-PL" sz="2400" dirty="0" err="1"/>
              <a:t>participation</a:t>
            </a:r>
            <a:r>
              <a:rPr lang="pl-PL" sz="2400" dirty="0"/>
              <a:t> of </a:t>
            </a:r>
            <a:r>
              <a:rPr lang="pl-PL" sz="2400" dirty="0" err="1"/>
              <a:t>women</a:t>
            </a:r>
            <a:r>
              <a:rPr lang="pl-PL" sz="2400" dirty="0"/>
              <a:t> </a:t>
            </a:r>
            <a:r>
              <a:rPr lang="pl-PL" sz="2400" dirty="0" err="1"/>
              <a:t>at</a:t>
            </a:r>
            <a:r>
              <a:rPr lang="pl-PL" sz="2400" dirty="0"/>
              <a:t> </a:t>
            </a:r>
            <a:r>
              <a:rPr lang="pl-PL" sz="2400" dirty="0" err="1"/>
              <a:t>each</a:t>
            </a:r>
            <a:r>
              <a:rPr lang="pl-PL" sz="2400" dirty="0"/>
              <a:t> </a:t>
            </a:r>
            <a:r>
              <a:rPr lang="pl-PL" sz="2400" dirty="0" err="1"/>
              <a:t>stage</a:t>
            </a:r>
            <a:r>
              <a:rPr lang="pl-PL" sz="2400" dirty="0"/>
              <a:t> of the </a:t>
            </a:r>
            <a:r>
              <a:rPr lang="pl-PL" sz="2400" dirty="0" err="1"/>
              <a:t>recruitment</a:t>
            </a:r>
            <a:r>
              <a:rPr lang="pl-PL" sz="2400" dirty="0"/>
              <a:t> </a:t>
            </a:r>
            <a:r>
              <a:rPr lang="pl-PL" sz="2400" dirty="0" err="1"/>
              <a:t>process</a:t>
            </a:r>
            <a:r>
              <a:rPr lang="pl-PL" sz="2400" dirty="0"/>
              <a:t> from 2023 to 2026, from the </a:t>
            </a:r>
            <a:r>
              <a:rPr lang="pl-PL" sz="2400" dirty="0" err="1"/>
              <a:t>submission</a:t>
            </a:r>
            <a:r>
              <a:rPr lang="pl-PL" sz="2400" dirty="0"/>
              <a:t> of </a:t>
            </a:r>
            <a:r>
              <a:rPr lang="pl-PL" sz="2400" dirty="0" err="1"/>
              <a:t>an</a:t>
            </a:r>
            <a:r>
              <a:rPr lang="pl-PL" sz="2400" dirty="0"/>
              <a:t> </a:t>
            </a:r>
            <a:r>
              <a:rPr lang="pl-PL" sz="2400" dirty="0" err="1"/>
              <a:t>application</a:t>
            </a:r>
            <a:r>
              <a:rPr lang="pl-PL" sz="2400" dirty="0"/>
              <a:t> to a </a:t>
            </a:r>
            <a:r>
              <a:rPr lang="pl-PL" sz="2400" dirty="0" err="1"/>
              <a:t>recommendation</a:t>
            </a:r>
            <a:r>
              <a:rPr lang="pl-PL" sz="2400" dirty="0"/>
              <a:t> for </a:t>
            </a:r>
            <a:r>
              <a:rPr lang="pl-PL" sz="2400" dirty="0" err="1"/>
              <a:t>employment</a:t>
            </a:r>
            <a:r>
              <a:rPr lang="pl-PL" sz="2400" dirty="0"/>
              <a:t>.</a:t>
            </a:r>
          </a:p>
          <a:p>
            <a:pPr algn="just"/>
            <a:endParaRPr lang="pl-PL" sz="2400" dirty="0"/>
          </a:p>
          <a:p>
            <a:br>
              <a:rPr lang="pl-PL" sz="2400" dirty="0"/>
            </a:br>
            <a:endParaRPr lang="pl-PL" sz="2400" dirty="0"/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740912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4B32A194-843B-4FC3-B76A-8F3FB747E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4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EE0C7966-9800-4439-8CDD-890A4E315845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4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6409681A-A7E3-43FC-8066-DD871425C0EC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D590916C-3E11-47E8-BCFD-C060768CEE35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A50021"/>
                </a:solidFill>
              </a:rPr>
              <a:t>Recruitment</a:t>
            </a:r>
            <a:r>
              <a:rPr lang="pl-PL" sz="3200" b="1" dirty="0">
                <a:solidFill>
                  <a:srgbClr val="A50021"/>
                </a:solidFill>
              </a:rPr>
              <a:t> </a:t>
            </a:r>
            <a:r>
              <a:rPr lang="pl-PL" sz="3200" b="1" dirty="0" err="1">
                <a:solidFill>
                  <a:srgbClr val="A50021"/>
                </a:solidFill>
              </a:rPr>
              <a:t>Indicators</a:t>
            </a:r>
            <a:r>
              <a:rPr lang="pl-PL" sz="3200" b="1" dirty="0">
                <a:solidFill>
                  <a:srgbClr val="A50021"/>
                </a:solidFill>
              </a:rPr>
              <a:t> </a:t>
            </a:r>
            <a:r>
              <a:rPr lang="pl-PL" sz="3200" b="1" dirty="0" err="1">
                <a:solidFill>
                  <a:srgbClr val="A50021"/>
                </a:solidFill>
              </a:rPr>
              <a:t>Questionnaire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E484B4BE-3382-B520-8E50-A99F740D17DF}"/>
              </a:ext>
            </a:extLst>
          </p:cNvPr>
          <p:cNvGrpSpPr/>
          <p:nvPr/>
        </p:nvGrpSpPr>
        <p:grpSpPr>
          <a:xfrm>
            <a:off x="874846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0CDBDA5B-0A38-593B-50D6-348E414AC118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8E62C174-5681-B21B-1F07-84828148C221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D69DFFAB-2BAA-1949-020F-E76131C15438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E0946A72-D20F-A416-33FD-4FC1E91987D1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967D62C1-0D0B-A5AA-936A-A0726642035E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6A289930-243C-6537-D85F-31210C35CB52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20E2E112-AA60-67FE-3078-68BA0FC3CDE4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F2AF8084-9433-56AA-97C4-CAD3B8A0A25A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86E61632-8138-8A6A-EF3C-40263A0EE0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4481599"/>
              </p:ext>
            </p:extLst>
          </p:nvPr>
        </p:nvGraphicFramePr>
        <p:xfrm>
          <a:off x="838200" y="1376447"/>
          <a:ext cx="10756392" cy="4735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80125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4056D-2825-F5A9-9601-6DA3E7DA6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1C71724B-3A10-9641-74CC-389B2BD0A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5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71E80A86-80DA-77D5-2506-51AFACACE6F6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5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689FD88E-383C-C43F-D1E4-4B9AE8A248F5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147429DA-9115-0787-E6EA-14EF3702CF1B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A50021"/>
                </a:solidFill>
              </a:rPr>
              <a:t>Recruitment</a:t>
            </a:r>
            <a:r>
              <a:rPr lang="pl-PL" sz="3200" b="1" dirty="0">
                <a:solidFill>
                  <a:srgbClr val="A50021"/>
                </a:solidFill>
              </a:rPr>
              <a:t> </a:t>
            </a:r>
            <a:r>
              <a:rPr lang="pl-PL" sz="3200" b="1" dirty="0" err="1">
                <a:solidFill>
                  <a:srgbClr val="A50021"/>
                </a:solidFill>
              </a:rPr>
              <a:t>Indicators</a:t>
            </a:r>
            <a:r>
              <a:rPr lang="pl-PL" sz="3200" b="1" dirty="0">
                <a:solidFill>
                  <a:srgbClr val="A50021"/>
                </a:solidFill>
              </a:rPr>
              <a:t> </a:t>
            </a:r>
            <a:r>
              <a:rPr lang="pl-PL" sz="3200" b="1" dirty="0" err="1">
                <a:solidFill>
                  <a:srgbClr val="A50021"/>
                </a:solidFill>
              </a:rPr>
              <a:t>Questionnaire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E8B1B2E7-BAAB-A745-2D7C-656DB1C48A56}"/>
              </a:ext>
            </a:extLst>
          </p:cNvPr>
          <p:cNvGrpSpPr/>
          <p:nvPr/>
        </p:nvGrpSpPr>
        <p:grpSpPr>
          <a:xfrm>
            <a:off x="874846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B9AFA924-81F4-975D-F077-0F942788F5A5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7EE57764-4403-D781-24BA-606B107CE489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F4861177-8B67-06B7-3920-EC9F7BF9145F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37EE709D-A0AA-5871-5D68-802A8D18C09F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2DE0A520-7DD0-6027-D982-F24969162794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75A94508-9BA4-76A2-4DEF-F5766B9E9E46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AC168E3C-CE6D-4E33-4CD3-BBD12B9DF616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5663B73B-E9C6-2533-970E-FC190A10BBB5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15E58B77-FA25-E68E-21E6-053F71FB95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8598973"/>
              </p:ext>
            </p:extLst>
          </p:nvPr>
        </p:nvGraphicFramePr>
        <p:xfrm>
          <a:off x="838200" y="1376447"/>
          <a:ext cx="10756392" cy="4735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59655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7E498-8A60-E104-E45D-2BFF5102E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1A1DB398-E573-95FC-F067-183C0CBC1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6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E4BD36ED-9DCA-7D1E-2218-AB9BCEF9D314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6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D4BE37D9-2C25-3E6A-81B5-87F46387F2E1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1AB426C1-23FE-2D14-7676-651F890350C1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A50021"/>
                </a:solidFill>
              </a:rPr>
              <a:t>Recruitment</a:t>
            </a:r>
            <a:r>
              <a:rPr lang="pl-PL" sz="3200" b="1" dirty="0">
                <a:solidFill>
                  <a:srgbClr val="A50021"/>
                </a:solidFill>
              </a:rPr>
              <a:t> </a:t>
            </a:r>
            <a:r>
              <a:rPr lang="pl-PL" sz="3200" b="1" dirty="0" err="1">
                <a:solidFill>
                  <a:srgbClr val="A50021"/>
                </a:solidFill>
              </a:rPr>
              <a:t>Indicators</a:t>
            </a:r>
            <a:r>
              <a:rPr lang="pl-PL" sz="3200" b="1" dirty="0">
                <a:solidFill>
                  <a:srgbClr val="A50021"/>
                </a:solidFill>
              </a:rPr>
              <a:t> </a:t>
            </a:r>
            <a:r>
              <a:rPr lang="pl-PL" sz="3200" b="1" dirty="0" err="1">
                <a:solidFill>
                  <a:srgbClr val="A50021"/>
                </a:solidFill>
              </a:rPr>
              <a:t>Questionnaire</a:t>
            </a:r>
            <a:endParaRPr lang="pl-PL" sz="3200" b="1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89FA4173-07E4-0906-D43D-F6389AB5DE1A}"/>
              </a:ext>
            </a:extLst>
          </p:cNvPr>
          <p:cNvGrpSpPr/>
          <p:nvPr/>
        </p:nvGrpSpPr>
        <p:grpSpPr>
          <a:xfrm>
            <a:off x="874846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246BE60A-B567-FCA5-7383-A8ABF44394B6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47C72F5F-8287-E412-3FCB-45E7E4451E94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91CDC7F0-37EF-9AC2-D80E-6F3553EB62E0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0D96CA0C-5F86-C2C5-59F0-77B2BAAECBC9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C18A68A8-B8D5-C660-3314-FFA0366A65C7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F6FD4A19-A54E-A08D-9351-155E54C3A3E4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202C4FFC-2CF6-EAEA-F4DC-D9B7CF186054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98E60CB7-9A3C-EF89-8466-D9A40D6B15DB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4" name="Wykres 13">
            <a:extLst>
              <a:ext uri="{FF2B5EF4-FFF2-40B4-BE49-F238E27FC236}">
                <a16:creationId xmlns:a16="http://schemas.microsoft.com/office/drawing/2014/main" id="{2195EF94-89D7-CD3E-0E01-E4B9EE6408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4859178"/>
              </p:ext>
            </p:extLst>
          </p:nvPr>
        </p:nvGraphicFramePr>
        <p:xfrm>
          <a:off x="838200" y="1376447"/>
          <a:ext cx="10756392" cy="4735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40822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7C344-5E32-7D38-BFBB-89A0BD138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numeru slajdu 9">
            <a:extLst>
              <a:ext uri="{FF2B5EF4-FFF2-40B4-BE49-F238E27FC236}">
                <a16:creationId xmlns:a16="http://schemas.microsoft.com/office/drawing/2014/main" id="{63F1DAA3-7A43-115D-0E65-5FA21E530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BB68F-5A16-482D-962A-9B9AA4E9D5BE}" type="slidenum">
              <a:rPr lang="pl-PL" smtClean="0"/>
              <a:t>7</a:t>
            </a:fld>
            <a:endParaRPr lang="pl-PL"/>
          </a:p>
        </p:txBody>
      </p:sp>
      <p:sp>
        <p:nvSpPr>
          <p:cNvPr id="20" name="Symbol zastępczy numeru slajdu 6">
            <a:extLst>
              <a:ext uri="{FF2B5EF4-FFF2-40B4-BE49-F238E27FC236}">
                <a16:creationId xmlns:a16="http://schemas.microsoft.com/office/drawing/2014/main" id="{B636967F-8E37-0D44-CF63-343B5A37B49B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A6BB68F-5A16-482D-962A-9B9AA4E9D5BE}" type="slidenum">
              <a:rPr lang="pl-PL" b="1" smtClean="0">
                <a:solidFill>
                  <a:srgbClr val="800000"/>
                </a:solidFill>
              </a:rPr>
              <a:pPr/>
              <a:t>7</a:t>
            </a:fld>
            <a:endParaRPr lang="pl-PL" b="1">
              <a:solidFill>
                <a:srgbClr val="800000"/>
              </a:solidFill>
            </a:endParaRPr>
          </a:p>
        </p:txBody>
      </p:sp>
      <p:sp>
        <p:nvSpPr>
          <p:cNvPr id="36" name="Prostokąt 35">
            <a:extLst>
              <a:ext uri="{FF2B5EF4-FFF2-40B4-BE49-F238E27FC236}">
                <a16:creationId xmlns:a16="http://schemas.microsoft.com/office/drawing/2014/main" id="{55CF21FA-5191-3FD1-3C6C-414644D32017}"/>
              </a:ext>
            </a:extLst>
          </p:cNvPr>
          <p:cNvSpPr/>
          <p:nvPr/>
        </p:nvSpPr>
        <p:spPr>
          <a:xfrm>
            <a:off x="838200" y="151675"/>
            <a:ext cx="11353800" cy="10686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Tytuł 1">
            <a:extLst>
              <a:ext uri="{FF2B5EF4-FFF2-40B4-BE49-F238E27FC236}">
                <a16:creationId xmlns:a16="http://schemas.microsoft.com/office/drawing/2014/main" id="{18CC0C7C-E1BC-FA4C-211D-E5AE57E45A94}"/>
              </a:ext>
            </a:extLst>
          </p:cNvPr>
          <p:cNvSpPr txBox="1">
            <a:spLocks/>
          </p:cNvSpPr>
          <p:nvPr/>
        </p:nvSpPr>
        <p:spPr>
          <a:xfrm>
            <a:off x="310551" y="316464"/>
            <a:ext cx="11635015" cy="739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Summary</a:t>
            </a:r>
            <a:r>
              <a:rPr lang="pl-PL" sz="3200" b="1" dirty="0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pl-PL" sz="3200" b="1" dirty="0" err="1">
                <a:solidFill>
                  <a:srgbClr val="8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Results</a:t>
            </a:r>
            <a:endParaRPr lang="pl-PL" sz="3200" b="1" strike="sngStrike" dirty="0">
              <a:solidFill>
                <a:srgbClr val="800000"/>
              </a:solidFill>
            </a:endParaRPr>
          </a:p>
        </p:txBody>
      </p:sp>
      <p:grpSp>
        <p:nvGrpSpPr>
          <p:cNvPr id="2" name="Grupa 1">
            <a:extLst>
              <a:ext uri="{FF2B5EF4-FFF2-40B4-BE49-F238E27FC236}">
                <a16:creationId xmlns:a16="http://schemas.microsoft.com/office/drawing/2014/main" id="{42CB90C2-D5A3-153A-54F7-CBD623C1D8F8}"/>
              </a:ext>
            </a:extLst>
          </p:cNvPr>
          <p:cNvGrpSpPr/>
          <p:nvPr/>
        </p:nvGrpSpPr>
        <p:grpSpPr>
          <a:xfrm>
            <a:off x="8748466" y="6222066"/>
            <a:ext cx="2939416" cy="617993"/>
            <a:chOff x="-2" y="0"/>
            <a:chExt cx="3282952" cy="690399"/>
          </a:xfrm>
        </p:grpSpPr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41AE63D2-F7B4-70BC-254D-DB6E77417225}"/>
                </a:ext>
              </a:extLst>
            </p:cNvPr>
            <p:cNvGrpSpPr>
              <a:grpSpLocks/>
            </p:cNvGrpSpPr>
            <p:nvPr/>
          </p:nvGrpSpPr>
          <p:grpSpPr>
            <a:xfrm>
              <a:off x="-2" y="95250"/>
              <a:ext cx="464048" cy="595149"/>
              <a:chOff x="-2" y="0"/>
              <a:chExt cx="464048" cy="595149"/>
            </a:xfrm>
          </p:grpSpPr>
          <p:sp>
            <p:nvSpPr>
              <p:cNvPr id="6" name="Graphic 129">
                <a:extLst>
                  <a:ext uri="{FF2B5EF4-FFF2-40B4-BE49-F238E27FC236}">
                    <a16:creationId xmlns:a16="http://schemas.microsoft.com/office/drawing/2014/main" id="{16B3A6C4-8B57-7224-7D0D-094CCD69BAA1}"/>
                  </a:ext>
                </a:extLst>
              </p:cNvPr>
              <p:cNvSpPr/>
              <p:nvPr/>
            </p:nvSpPr>
            <p:spPr>
              <a:xfrm>
                <a:off x="264021" y="401401"/>
                <a:ext cx="200025" cy="38100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38100">
                    <a:moveTo>
                      <a:pt x="199411" y="37699"/>
                    </a:moveTo>
                    <a:lnTo>
                      <a:pt x="0" y="37699"/>
                    </a:lnTo>
                    <a:lnTo>
                      <a:pt x="0" y="0"/>
                    </a:lnTo>
                    <a:lnTo>
                      <a:pt x="199411" y="0"/>
                    </a:lnTo>
                    <a:lnTo>
                      <a:pt x="199411" y="37699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7" name="Graphic 130">
                <a:extLst>
                  <a:ext uri="{FF2B5EF4-FFF2-40B4-BE49-F238E27FC236}">
                    <a16:creationId xmlns:a16="http://schemas.microsoft.com/office/drawing/2014/main" id="{685940CC-249B-1B16-E86A-5D01900F0F99}"/>
                  </a:ext>
                </a:extLst>
              </p:cNvPr>
              <p:cNvSpPr/>
              <p:nvPr/>
            </p:nvSpPr>
            <p:spPr>
              <a:xfrm>
                <a:off x="-2" y="158904"/>
                <a:ext cx="287655" cy="436245"/>
              </a:xfrm>
              <a:custGeom>
                <a:avLst/>
                <a:gdLst/>
                <a:ahLst/>
                <a:cxnLst/>
                <a:rect l="l" t="t" r="r" b="b"/>
                <a:pathLst>
                  <a:path w="287655" h="436245">
                    <a:moveTo>
                      <a:pt x="250990" y="0"/>
                    </a:moveTo>
                    <a:lnTo>
                      <a:pt x="208876" y="0"/>
                    </a:lnTo>
                    <a:lnTo>
                      <a:pt x="178028" y="43776"/>
                    </a:lnTo>
                    <a:lnTo>
                      <a:pt x="137883" y="78854"/>
                    </a:lnTo>
                    <a:lnTo>
                      <a:pt x="90474" y="103593"/>
                    </a:lnTo>
                    <a:lnTo>
                      <a:pt x="37858" y="116357"/>
                    </a:lnTo>
                    <a:lnTo>
                      <a:pt x="37858" y="50"/>
                    </a:lnTo>
                    <a:lnTo>
                      <a:pt x="0" y="50"/>
                    </a:lnTo>
                    <a:lnTo>
                      <a:pt x="0" y="280212"/>
                    </a:lnTo>
                    <a:lnTo>
                      <a:pt x="133299" y="280212"/>
                    </a:lnTo>
                    <a:lnTo>
                      <a:pt x="133299" y="242557"/>
                    </a:lnTo>
                    <a:lnTo>
                      <a:pt x="37858" y="242557"/>
                    </a:lnTo>
                    <a:lnTo>
                      <a:pt x="37858" y="154241"/>
                    </a:lnTo>
                    <a:lnTo>
                      <a:pt x="83832" y="145592"/>
                    </a:lnTo>
                    <a:lnTo>
                      <a:pt x="126784" y="129146"/>
                    </a:lnTo>
                    <a:lnTo>
                      <a:pt x="165836" y="105651"/>
                    </a:lnTo>
                    <a:lnTo>
                      <a:pt x="200139" y="75806"/>
                    </a:lnTo>
                    <a:lnTo>
                      <a:pt x="228803" y="40347"/>
                    </a:lnTo>
                    <a:lnTo>
                      <a:pt x="250990" y="0"/>
                    </a:lnTo>
                    <a:close/>
                  </a:path>
                  <a:path w="287655" h="436245">
                    <a:moveTo>
                      <a:pt x="287134" y="227990"/>
                    </a:moveTo>
                    <a:lnTo>
                      <a:pt x="280377" y="187782"/>
                    </a:lnTo>
                    <a:lnTo>
                      <a:pt x="262801" y="155181"/>
                    </a:lnTo>
                    <a:lnTo>
                      <a:pt x="261429" y="152654"/>
                    </a:lnTo>
                    <a:lnTo>
                      <a:pt x="249275" y="141236"/>
                    </a:lnTo>
                    <a:lnTo>
                      <a:pt x="249275" y="227990"/>
                    </a:lnTo>
                    <a:lnTo>
                      <a:pt x="246507" y="249809"/>
                    </a:lnTo>
                    <a:lnTo>
                      <a:pt x="238544" y="269773"/>
                    </a:lnTo>
                    <a:lnTo>
                      <a:pt x="225882" y="287070"/>
                    </a:lnTo>
                    <a:lnTo>
                      <a:pt x="209054" y="300901"/>
                    </a:lnTo>
                    <a:lnTo>
                      <a:pt x="209054" y="155181"/>
                    </a:lnTo>
                    <a:lnTo>
                      <a:pt x="225882" y="169011"/>
                    </a:lnTo>
                    <a:lnTo>
                      <a:pt x="238544" y="186309"/>
                    </a:lnTo>
                    <a:lnTo>
                      <a:pt x="246507" y="206260"/>
                    </a:lnTo>
                    <a:lnTo>
                      <a:pt x="249275" y="227990"/>
                    </a:lnTo>
                    <a:lnTo>
                      <a:pt x="249275" y="141236"/>
                    </a:lnTo>
                    <a:lnTo>
                      <a:pt x="232321" y="125298"/>
                    </a:lnTo>
                    <a:lnTo>
                      <a:pt x="195059" y="108343"/>
                    </a:lnTo>
                    <a:lnTo>
                      <a:pt x="171208" y="101930"/>
                    </a:lnTo>
                    <a:lnTo>
                      <a:pt x="171208" y="435952"/>
                    </a:lnTo>
                    <a:lnTo>
                      <a:pt x="209054" y="435952"/>
                    </a:lnTo>
                    <a:lnTo>
                      <a:pt x="209054" y="342925"/>
                    </a:lnTo>
                    <a:lnTo>
                      <a:pt x="240906" y="324269"/>
                    </a:lnTo>
                    <a:lnTo>
                      <a:pt x="262509" y="300901"/>
                    </a:lnTo>
                    <a:lnTo>
                      <a:pt x="265557" y="297586"/>
                    </a:lnTo>
                    <a:lnTo>
                      <a:pt x="281482" y="264833"/>
                    </a:lnTo>
                    <a:lnTo>
                      <a:pt x="287134" y="227990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8" name="Graphic 131">
                <a:extLst>
                  <a:ext uri="{FF2B5EF4-FFF2-40B4-BE49-F238E27FC236}">
                    <a16:creationId xmlns:a16="http://schemas.microsoft.com/office/drawing/2014/main" id="{6004A35E-F7E6-DB77-1876-08CC6AEDE20B}"/>
                  </a:ext>
                </a:extLst>
              </p:cNvPr>
              <p:cNvSpPr/>
              <p:nvPr/>
            </p:nvSpPr>
            <p:spPr>
              <a:xfrm>
                <a:off x="377" y="84258"/>
                <a:ext cx="324485" cy="36830"/>
              </a:xfrm>
              <a:custGeom>
                <a:avLst/>
                <a:gdLst/>
                <a:ahLst/>
                <a:cxnLst/>
                <a:rect l="l" t="t" r="r" b="b"/>
                <a:pathLst>
                  <a:path w="324485" h="36830">
                    <a:moveTo>
                      <a:pt x="324007" y="36380"/>
                    </a:moveTo>
                    <a:lnTo>
                      <a:pt x="0" y="36380"/>
                    </a:lnTo>
                    <a:lnTo>
                      <a:pt x="0" y="0"/>
                    </a:lnTo>
                    <a:lnTo>
                      <a:pt x="324007" y="0"/>
                    </a:lnTo>
                    <a:lnTo>
                      <a:pt x="324007" y="36380"/>
                    </a:lnTo>
                    <a:close/>
                  </a:path>
                </a:pathLst>
              </a:custGeom>
              <a:solidFill>
                <a:srgbClr val="68BEE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9" name="Graphic 132">
                <a:extLst>
                  <a:ext uri="{FF2B5EF4-FFF2-40B4-BE49-F238E27FC236}">
                    <a16:creationId xmlns:a16="http://schemas.microsoft.com/office/drawing/2014/main" id="{44362D3C-6DA0-4968-898F-AB3023BC962C}"/>
                  </a:ext>
                </a:extLst>
              </p:cNvPr>
              <p:cNvSpPr/>
              <p:nvPr/>
            </p:nvSpPr>
            <p:spPr>
              <a:xfrm>
                <a:off x="425888" y="316393"/>
                <a:ext cx="38100" cy="120650"/>
              </a:xfrm>
              <a:custGeom>
                <a:avLst/>
                <a:gdLst/>
                <a:ahLst/>
                <a:cxnLst/>
                <a:rect l="l" t="t" r="r" b="b"/>
                <a:pathLst>
                  <a:path w="38100" h="120650">
                    <a:moveTo>
                      <a:pt x="37525" y="120497"/>
                    </a:moveTo>
                    <a:lnTo>
                      <a:pt x="0" y="120497"/>
                    </a:lnTo>
                    <a:lnTo>
                      <a:pt x="0" y="0"/>
                    </a:lnTo>
                    <a:lnTo>
                      <a:pt x="37525" y="0"/>
                    </a:lnTo>
                    <a:lnTo>
                      <a:pt x="37525" y="120497"/>
                    </a:lnTo>
                    <a:close/>
                  </a:path>
                </a:pathLst>
              </a:custGeom>
              <a:solidFill>
                <a:srgbClr val="E94A41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  <p:sp>
            <p:nvSpPr>
              <p:cNvPr id="11" name="Graphic 133">
                <a:extLst>
                  <a:ext uri="{FF2B5EF4-FFF2-40B4-BE49-F238E27FC236}">
                    <a16:creationId xmlns:a16="http://schemas.microsoft.com/office/drawing/2014/main" id="{FB8960E4-2EB6-2DE0-B504-30D5AFE72B62}"/>
                  </a:ext>
                </a:extLst>
              </p:cNvPr>
              <p:cNvSpPr/>
              <p:nvPr/>
            </p:nvSpPr>
            <p:spPr>
              <a:xfrm>
                <a:off x="281937" y="0"/>
                <a:ext cx="181610" cy="278765"/>
              </a:xfrm>
              <a:custGeom>
                <a:avLst/>
                <a:gdLst/>
                <a:ahLst/>
                <a:cxnLst/>
                <a:rect l="l" t="t" r="r" b="b"/>
                <a:pathLst>
                  <a:path w="181610" h="278765">
                    <a:moveTo>
                      <a:pt x="50113" y="278269"/>
                    </a:moveTo>
                    <a:lnTo>
                      <a:pt x="10694" y="278269"/>
                    </a:lnTo>
                    <a:lnTo>
                      <a:pt x="9180" y="273274"/>
                    </a:lnTo>
                    <a:lnTo>
                      <a:pt x="5170" y="258164"/>
                    </a:lnTo>
                    <a:lnTo>
                      <a:pt x="2300" y="242838"/>
                    </a:lnTo>
                    <a:lnTo>
                      <a:pt x="575" y="227343"/>
                    </a:lnTo>
                    <a:lnTo>
                      <a:pt x="0" y="211730"/>
                    </a:lnTo>
                    <a:lnTo>
                      <a:pt x="5243" y="164894"/>
                    </a:lnTo>
                    <a:lnTo>
                      <a:pt x="20291" y="121317"/>
                    </a:lnTo>
                    <a:lnTo>
                      <a:pt x="44120" y="82332"/>
                    </a:lnTo>
                    <a:lnTo>
                      <a:pt x="75706" y="49272"/>
                    </a:lnTo>
                    <a:lnTo>
                      <a:pt x="114025" y="23473"/>
                    </a:lnTo>
                    <a:lnTo>
                      <a:pt x="158052" y="6267"/>
                    </a:lnTo>
                    <a:lnTo>
                      <a:pt x="181476" y="0"/>
                    </a:lnTo>
                    <a:lnTo>
                      <a:pt x="181476" y="50093"/>
                    </a:lnTo>
                    <a:lnTo>
                      <a:pt x="144281" y="50093"/>
                    </a:lnTo>
                    <a:lnTo>
                      <a:pt x="111185" y="68567"/>
                    </a:lnTo>
                    <a:lnTo>
                      <a:pt x="83190" y="93306"/>
                    </a:lnTo>
                    <a:lnTo>
                      <a:pt x="61087" y="123452"/>
                    </a:lnTo>
                    <a:lnTo>
                      <a:pt x="45664" y="158149"/>
                    </a:lnTo>
                    <a:lnTo>
                      <a:pt x="181476" y="158149"/>
                    </a:lnTo>
                    <a:lnTo>
                      <a:pt x="181476" y="195189"/>
                    </a:lnTo>
                    <a:lnTo>
                      <a:pt x="38093" y="195189"/>
                    </a:lnTo>
                    <a:lnTo>
                      <a:pt x="37478" y="201362"/>
                    </a:lnTo>
                    <a:lnTo>
                      <a:pt x="37194" y="206687"/>
                    </a:lnTo>
                    <a:lnTo>
                      <a:pt x="37194" y="211730"/>
                    </a:lnTo>
                    <a:lnTo>
                      <a:pt x="37804" y="226274"/>
                    </a:lnTo>
                    <a:lnTo>
                      <a:pt x="39625" y="240682"/>
                    </a:lnTo>
                    <a:lnTo>
                      <a:pt x="42644" y="254904"/>
                    </a:lnTo>
                    <a:lnTo>
                      <a:pt x="46847" y="268892"/>
                    </a:lnTo>
                    <a:lnTo>
                      <a:pt x="50113" y="278269"/>
                    </a:lnTo>
                    <a:close/>
                  </a:path>
                  <a:path w="181610" h="278765">
                    <a:moveTo>
                      <a:pt x="181476" y="158149"/>
                    </a:moveTo>
                    <a:lnTo>
                      <a:pt x="144281" y="158149"/>
                    </a:lnTo>
                    <a:lnTo>
                      <a:pt x="144281" y="50093"/>
                    </a:lnTo>
                    <a:lnTo>
                      <a:pt x="181476" y="50093"/>
                    </a:lnTo>
                    <a:lnTo>
                      <a:pt x="181476" y="158149"/>
                    </a:lnTo>
                    <a:close/>
                  </a:path>
                  <a:path w="181610" h="278765">
                    <a:moveTo>
                      <a:pt x="181476" y="278269"/>
                    </a:moveTo>
                    <a:lnTo>
                      <a:pt x="144281" y="278269"/>
                    </a:lnTo>
                    <a:lnTo>
                      <a:pt x="144281" y="195189"/>
                    </a:lnTo>
                    <a:lnTo>
                      <a:pt x="181476" y="195189"/>
                    </a:lnTo>
                    <a:lnTo>
                      <a:pt x="181476" y="278269"/>
                    </a:lnTo>
                    <a:close/>
                  </a:path>
                </a:pathLst>
              </a:custGeom>
              <a:solidFill>
                <a:srgbClr val="1D1D1B"/>
              </a:solidFill>
            </p:spPr>
            <p:txBody>
              <a:bodyPr wrap="square" lIns="0" tIns="0" rIns="0" bIns="0" rtlCol="0">
                <a:prstTxWarp prst="textNoShape">
                  <a:avLst/>
                </a:prstTxWarp>
                <a:noAutofit/>
              </a:bodyPr>
              <a:lstStyle/>
              <a:p>
                <a:endParaRPr lang="pl-PL"/>
              </a:p>
            </p:txBody>
          </p:sp>
        </p:grpSp>
        <p:pic>
          <p:nvPicPr>
            <p:cNvPr id="4" name="Obraz 3" descr="Obraz zawierający tekst, Czcionka, czarne, zrzut ekranu&#10;&#10;Opis wygenerowany automatycznie">
              <a:extLst>
                <a:ext uri="{FF2B5EF4-FFF2-40B4-BE49-F238E27FC236}">
                  <a16:creationId xmlns:a16="http://schemas.microsoft.com/office/drawing/2014/main" id="{D290B5F4-499F-CB3B-DFF8-E8B223032C6C}"/>
                </a:ext>
              </a:extLst>
            </p:cNvPr>
            <p:cNvPicPr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450" y="219075"/>
              <a:ext cx="503555" cy="32448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Obraz 4" descr="Obraz zawierający Grafika, Czcionka, zrzut ekranu, projekt graficzny&#10;&#10;Opis wygenerowany automatycznie">
              <a:extLst>
                <a:ext uri="{FF2B5EF4-FFF2-40B4-BE49-F238E27FC236}">
                  <a16:creationId xmlns:a16="http://schemas.microsoft.com/office/drawing/2014/main" id="{B7D6D41D-B7FB-3CDB-555A-48AFF90C8202}"/>
                </a:ext>
              </a:extLst>
            </p:cNvPr>
            <p:cNvPicPr>
              <a:picLocks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6825" y="0"/>
              <a:ext cx="2016125" cy="6381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CC573A93-8679-267E-6D61-C1D859855D2E}"/>
              </a:ext>
            </a:extLst>
          </p:cNvPr>
          <p:cNvSpPr txBox="1"/>
          <p:nvPr/>
        </p:nvSpPr>
        <p:spPr>
          <a:xfrm>
            <a:off x="838200" y="2271625"/>
            <a:ext cx="1110736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sz="2400" dirty="0"/>
              <a:t>The </a:t>
            </a:r>
            <a:r>
              <a:rPr lang="pl-PL" sz="2400" dirty="0" err="1"/>
              <a:t>survey</a:t>
            </a:r>
            <a:r>
              <a:rPr lang="pl-PL" sz="2400" dirty="0"/>
              <a:t> </a:t>
            </a:r>
            <a:r>
              <a:rPr lang="pl-PL" sz="2400" dirty="0" err="1"/>
              <a:t>enables</a:t>
            </a:r>
            <a:r>
              <a:rPr lang="pl-PL" sz="2400" dirty="0"/>
              <a:t> the </a:t>
            </a:r>
            <a:r>
              <a:rPr lang="pl-PL" sz="2400" dirty="0" err="1"/>
              <a:t>systematic</a:t>
            </a:r>
            <a:r>
              <a:rPr lang="pl-PL" sz="2400" dirty="0"/>
              <a:t> monitoring of the </a:t>
            </a:r>
            <a:r>
              <a:rPr lang="pl-PL" sz="2400" dirty="0" err="1"/>
              <a:t>representation</a:t>
            </a:r>
            <a:r>
              <a:rPr lang="pl-PL" sz="2400" dirty="0"/>
              <a:t> of </a:t>
            </a:r>
            <a:r>
              <a:rPr lang="pl-PL" sz="2400" dirty="0" err="1"/>
              <a:t>women</a:t>
            </a:r>
            <a:r>
              <a:rPr lang="pl-PL" sz="2400" dirty="0"/>
              <a:t> and men </a:t>
            </a:r>
            <a:r>
              <a:rPr lang="pl-PL" sz="2400" dirty="0" err="1"/>
              <a:t>at</a:t>
            </a:r>
            <a:r>
              <a:rPr lang="pl-PL" sz="2400" dirty="0"/>
              <a:t> </a:t>
            </a:r>
            <a:r>
              <a:rPr lang="pl-PL" sz="2400" dirty="0" err="1"/>
              <a:t>each</a:t>
            </a:r>
            <a:r>
              <a:rPr lang="pl-PL" sz="2400" dirty="0"/>
              <a:t> </a:t>
            </a:r>
            <a:r>
              <a:rPr lang="pl-PL" sz="2400" dirty="0" err="1"/>
              <a:t>stage</a:t>
            </a:r>
            <a:r>
              <a:rPr lang="pl-PL" sz="2400" dirty="0"/>
              <a:t> of the </a:t>
            </a:r>
            <a:r>
              <a:rPr lang="pl-PL" sz="2400" dirty="0" err="1"/>
              <a:t>recruitment</a:t>
            </a:r>
            <a:r>
              <a:rPr lang="pl-PL" sz="2400" dirty="0"/>
              <a:t> </a:t>
            </a:r>
            <a:r>
              <a:rPr lang="pl-PL" sz="2400" dirty="0" err="1"/>
              <a:t>process</a:t>
            </a:r>
            <a:r>
              <a:rPr lang="pl-PL" sz="2400" dirty="0"/>
              <a:t>. The data </a:t>
            </a:r>
            <a:r>
              <a:rPr lang="pl-PL" sz="2400" dirty="0" err="1"/>
              <a:t>collected</a:t>
            </a:r>
            <a:r>
              <a:rPr lang="pl-PL" sz="2400" dirty="0"/>
              <a:t> </a:t>
            </a:r>
            <a:r>
              <a:rPr lang="pl-PL" sz="2400" dirty="0" err="1"/>
              <a:t>provide</a:t>
            </a:r>
            <a:endParaRPr lang="pl-PL" sz="2400" dirty="0"/>
          </a:p>
          <a:p>
            <a:pPr algn="just"/>
            <a:r>
              <a:rPr lang="pl-PL" sz="2400" dirty="0"/>
              <a:t>a </a:t>
            </a:r>
            <a:r>
              <a:rPr lang="pl-PL" sz="2400" dirty="0" err="1"/>
              <a:t>basis</a:t>
            </a:r>
            <a:r>
              <a:rPr lang="pl-PL" sz="2400" dirty="0"/>
              <a:t> for </a:t>
            </a:r>
            <a:r>
              <a:rPr lang="pl-PL" sz="2400" dirty="0" err="1"/>
              <a:t>assessing</a:t>
            </a:r>
            <a:r>
              <a:rPr lang="pl-PL" sz="2400" dirty="0"/>
              <a:t> </a:t>
            </a:r>
            <a:r>
              <a:rPr lang="pl-PL" sz="2400" dirty="0" err="1"/>
              <a:t>progress</a:t>
            </a:r>
            <a:r>
              <a:rPr lang="pl-PL" sz="2400" dirty="0"/>
              <a:t> </a:t>
            </a:r>
            <a:r>
              <a:rPr lang="pl-PL" sz="2400" dirty="0" err="1"/>
              <a:t>towards</a:t>
            </a:r>
            <a:r>
              <a:rPr lang="pl-PL" sz="2400" dirty="0"/>
              <a:t> </a:t>
            </a:r>
            <a:r>
              <a:rPr lang="pl-PL" sz="2400" dirty="0" err="1"/>
              <a:t>achieving</a:t>
            </a:r>
            <a:r>
              <a:rPr lang="pl-PL" sz="2400" dirty="0"/>
              <a:t> the </a:t>
            </a:r>
            <a:r>
              <a:rPr lang="pl-PL" sz="2400" dirty="0" err="1"/>
              <a:t>objectives</a:t>
            </a:r>
            <a:r>
              <a:rPr lang="pl-PL" sz="2400"/>
              <a:t> of </a:t>
            </a:r>
            <a:r>
              <a:rPr lang="pl-PL" sz="2400" dirty="0"/>
              <a:t>the TUL </a:t>
            </a:r>
            <a:r>
              <a:rPr lang="pl-PL" sz="2400" dirty="0" err="1"/>
              <a:t>Gender</a:t>
            </a:r>
            <a:r>
              <a:rPr lang="pl-PL" sz="2400" dirty="0"/>
              <a:t> </a:t>
            </a:r>
            <a:r>
              <a:rPr lang="pl-PL" sz="2400" dirty="0" err="1"/>
              <a:t>Equality</a:t>
            </a:r>
            <a:r>
              <a:rPr lang="pl-PL" sz="2400" dirty="0"/>
              <a:t> Plan and for developing transparent </a:t>
            </a:r>
            <a:r>
              <a:rPr lang="pl-PL" sz="2400" dirty="0" err="1"/>
              <a:t>recruitment</a:t>
            </a:r>
            <a:r>
              <a:rPr lang="pl-PL" sz="2400" dirty="0"/>
              <a:t> </a:t>
            </a:r>
            <a:r>
              <a:rPr lang="pl-PL" sz="2400" dirty="0" err="1"/>
              <a:t>processes</a:t>
            </a:r>
            <a:r>
              <a:rPr lang="pl-PL" sz="2400" dirty="0"/>
              <a:t> </a:t>
            </a:r>
            <a:r>
              <a:rPr lang="pl-PL" sz="2400" dirty="0" err="1"/>
              <a:t>based</a:t>
            </a:r>
            <a:r>
              <a:rPr lang="pl-PL" sz="2400" dirty="0"/>
              <a:t> on the </a:t>
            </a:r>
            <a:r>
              <a:rPr lang="pl-PL" sz="2400" dirty="0" err="1"/>
              <a:t>principle</a:t>
            </a:r>
            <a:r>
              <a:rPr lang="pl-PL" sz="2400" dirty="0"/>
              <a:t> of </a:t>
            </a:r>
            <a:r>
              <a:rPr lang="pl-PL" sz="2400" dirty="0" err="1"/>
              <a:t>equal</a:t>
            </a:r>
            <a:r>
              <a:rPr lang="pl-PL" sz="2400" dirty="0"/>
              <a:t> </a:t>
            </a:r>
            <a:r>
              <a:rPr lang="pl-PL" sz="2400" dirty="0" err="1"/>
              <a:t>treatment</a:t>
            </a:r>
            <a:r>
              <a:rPr lang="pl-PL" sz="2400" dirty="0"/>
              <a:t>.</a:t>
            </a:r>
          </a:p>
          <a:p>
            <a:br>
              <a:rPr lang="pl-PL" sz="2400" dirty="0"/>
            </a:br>
            <a:endParaRPr lang="pl-PL" sz="2400" dirty="0"/>
          </a:p>
          <a:p>
            <a:br>
              <a:rPr lang="pl-PL" sz="2400" dirty="0"/>
            </a:br>
            <a:endParaRPr lang="pl-PL" sz="2400" dirty="0"/>
          </a:p>
          <a:p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82003167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277</Words>
  <Application>Microsoft Office PowerPoint</Application>
  <PresentationFormat>Panoramiczny</PresentationFormat>
  <Paragraphs>36</Paragraphs>
  <Slides>7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Wingdings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Monika Lesiak-Mańka RCZKL</dc:creator>
  <cp:lastModifiedBy>Monika Lesiak-Mańka RCZKL</cp:lastModifiedBy>
  <cp:revision>9</cp:revision>
  <dcterms:created xsi:type="dcterms:W3CDTF">2026-08-25T06:52:00Z</dcterms:created>
  <dcterms:modified xsi:type="dcterms:W3CDTF">2026-09-18T10:30:14Z</dcterms:modified>
</cp:coreProperties>
</file>